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73"/>
  </p:notesMasterIdLst>
  <p:sldIdLst>
    <p:sldId id="256" r:id="rId2"/>
    <p:sldId id="257" r:id="rId3"/>
    <p:sldId id="259" r:id="rId4"/>
    <p:sldId id="266" r:id="rId5"/>
    <p:sldId id="260" r:id="rId6"/>
    <p:sldId id="261" r:id="rId7"/>
    <p:sldId id="264" r:id="rId8"/>
    <p:sldId id="262" r:id="rId9"/>
    <p:sldId id="265" r:id="rId10"/>
    <p:sldId id="263" r:id="rId11"/>
    <p:sldId id="268" r:id="rId12"/>
    <p:sldId id="267" r:id="rId13"/>
    <p:sldId id="269" r:id="rId14"/>
    <p:sldId id="270" r:id="rId15"/>
    <p:sldId id="271" r:id="rId16"/>
    <p:sldId id="272" r:id="rId17"/>
    <p:sldId id="273" r:id="rId18"/>
    <p:sldId id="275" r:id="rId19"/>
    <p:sldId id="276" r:id="rId20"/>
    <p:sldId id="279" r:id="rId21"/>
    <p:sldId id="277" r:id="rId22"/>
    <p:sldId id="278" r:id="rId23"/>
    <p:sldId id="283" r:id="rId24"/>
    <p:sldId id="280" r:id="rId25"/>
    <p:sldId id="282" r:id="rId26"/>
    <p:sldId id="281" r:id="rId27"/>
    <p:sldId id="284" r:id="rId28"/>
    <p:sldId id="285" r:id="rId29"/>
    <p:sldId id="287" r:id="rId30"/>
    <p:sldId id="286" r:id="rId31"/>
    <p:sldId id="288" r:id="rId32"/>
    <p:sldId id="290" r:id="rId33"/>
    <p:sldId id="291" r:id="rId34"/>
    <p:sldId id="289" r:id="rId35"/>
    <p:sldId id="292" r:id="rId36"/>
    <p:sldId id="293" r:id="rId37"/>
    <p:sldId id="297" r:id="rId38"/>
    <p:sldId id="298" r:id="rId39"/>
    <p:sldId id="296" r:id="rId40"/>
    <p:sldId id="294" r:id="rId41"/>
    <p:sldId id="295" r:id="rId42"/>
    <p:sldId id="299" r:id="rId43"/>
    <p:sldId id="300" r:id="rId44"/>
    <p:sldId id="301" r:id="rId45"/>
    <p:sldId id="305" r:id="rId46"/>
    <p:sldId id="306" r:id="rId47"/>
    <p:sldId id="309" r:id="rId48"/>
    <p:sldId id="310" r:id="rId49"/>
    <p:sldId id="307" r:id="rId50"/>
    <p:sldId id="308" r:id="rId51"/>
    <p:sldId id="302" r:id="rId52"/>
    <p:sldId id="311" r:id="rId53"/>
    <p:sldId id="312" r:id="rId54"/>
    <p:sldId id="303" r:id="rId55"/>
    <p:sldId id="313" r:id="rId56"/>
    <p:sldId id="304" r:id="rId57"/>
    <p:sldId id="317" r:id="rId58"/>
    <p:sldId id="315" r:id="rId59"/>
    <p:sldId id="318" r:id="rId60"/>
    <p:sldId id="316" r:id="rId61"/>
    <p:sldId id="321" r:id="rId62"/>
    <p:sldId id="314" r:id="rId63"/>
    <p:sldId id="320" r:id="rId64"/>
    <p:sldId id="322" r:id="rId65"/>
    <p:sldId id="319" r:id="rId66"/>
    <p:sldId id="324" r:id="rId67"/>
    <p:sldId id="325" r:id="rId68"/>
    <p:sldId id="323" r:id="rId69"/>
    <p:sldId id="326" r:id="rId70"/>
    <p:sldId id="327" r:id="rId71"/>
    <p:sldId id="258" r:id="rId72"/>
  </p:sldIdLst>
  <p:sldSz cx="9144000" cy="6858000" type="screen4x3"/>
  <p:notesSz cx="6889750" cy="10021888"/>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0"/>
  </p:normalViewPr>
  <p:slideViewPr>
    <p:cSldViewPr snapToGrid="0" snapToObjects="1" showGuides="1">
      <p:cViewPr varScale="1">
        <p:scale>
          <a:sx n="64" d="100"/>
          <a:sy n="64" d="100"/>
        </p:scale>
        <p:origin x="13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nl-NL"/>
          </a:p>
        </p:txBody>
      </p:sp>
      <p:sp>
        <p:nvSpPr>
          <p:cNvPr id="3" name="Tijdelijke aanduiding voor datum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FD6673E4-7423-4693-87F4-C25DADFEF0CF}" type="datetimeFigureOut">
              <a:rPr lang="nl-NL" smtClean="0"/>
              <a:t>28-11-2018</a:t>
            </a:fld>
            <a:endParaRPr lang="nl-NL"/>
          </a:p>
        </p:txBody>
      </p:sp>
      <p:sp>
        <p:nvSpPr>
          <p:cNvPr id="4" name="Tijdelijke aanduiding voor dia-afbeelding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nl-NL"/>
          </a:p>
        </p:txBody>
      </p:sp>
      <p:sp>
        <p:nvSpPr>
          <p:cNvPr id="5" name="Tijdelijke aanduiding voor notiti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31DC5894-E0FD-4119-8DBE-A6727100000C}" type="slidenum">
              <a:rPr lang="nl-NL" smtClean="0"/>
              <a:t>‹nr.›</a:t>
            </a:fld>
            <a:endParaRPr lang="nl-NL"/>
          </a:p>
        </p:txBody>
      </p:sp>
    </p:spTree>
    <p:extLst>
      <p:ext uri="{BB962C8B-B14F-4D97-AF65-F5344CB8AC3E}">
        <p14:creationId xmlns:p14="http://schemas.microsoft.com/office/powerpoint/2010/main" val="93068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DC5894-E0FD-4119-8DBE-A6727100000C}" type="slidenum">
              <a:rPr lang="nl-NL" smtClean="0"/>
              <a:t>29</a:t>
            </a:fld>
            <a:endParaRPr lang="nl-NL"/>
          </a:p>
        </p:txBody>
      </p:sp>
    </p:spTree>
    <p:extLst>
      <p:ext uri="{BB962C8B-B14F-4D97-AF65-F5344CB8AC3E}">
        <p14:creationId xmlns:p14="http://schemas.microsoft.com/office/powerpoint/2010/main" val="335138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DC5894-E0FD-4119-8DBE-A6727100000C}" type="slidenum">
              <a:rPr lang="nl-NL" smtClean="0"/>
              <a:t>40</a:t>
            </a:fld>
            <a:endParaRPr lang="nl-NL"/>
          </a:p>
        </p:txBody>
      </p:sp>
    </p:spTree>
    <p:extLst>
      <p:ext uri="{BB962C8B-B14F-4D97-AF65-F5344CB8AC3E}">
        <p14:creationId xmlns:p14="http://schemas.microsoft.com/office/powerpoint/2010/main" val="297717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26310D5-BCDB-214E-BD7D-76D24A7611B0}" type="datetimeFigureOut">
              <a:rPr lang="nl-NL" smtClean="0"/>
              <a:t>28-11-2018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74B4C7-7A75-564E-923D-46970E05BD82}" type="slidenum">
              <a:rPr lang="nl-NL" smtClean="0"/>
              <a:t>‹nr.›</a:t>
            </a:fld>
            <a:endParaRPr lang="nl-NL"/>
          </a:p>
        </p:txBody>
      </p:sp>
    </p:spTree>
    <p:extLst>
      <p:ext uri="{BB962C8B-B14F-4D97-AF65-F5344CB8AC3E}">
        <p14:creationId xmlns:p14="http://schemas.microsoft.com/office/powerpoint/2010/main" val="1004560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E26310D5-BCDB-214E-BD7D-76D24A7611B0}" type="datetimeFigureOut">
              <a:rPr lang="nl-NL" smtClean="0"/>
              <a:t>28-11-2018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74B4C7-7A75-564E-923D-46970E05BD82}" type="slidenum">
              <a:rPr lang="nl-NL" smtClean="0"/>
              <a:t>‹nr.›</a:t>
            </a:fld>
            <a:endParaRPr lang="nl-NL"/>
          </a:p>
        </p:txBody>
      </p:sp>
    </p:spTree>
    <p:extLst>
      <p:ext uri="{BB962C8B-B14F-4D97-AF65-F5344CB8AC3E}">
        <p14:creationId xmlns:p14="http://schemas.microsoft.com/office/powerpoint/2010/main" val="136551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E26310D5-BCDB-214E-BD7D-76D24A7611B0}" type="datetimeFigureOut">
              <a:rPr lang="nl-NL" smtClean="0"/>
              <a:t>28-11-2018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74B4C7-7A75-564E-923D-46970E05BD82}" type="slidenum">
              <a:rPr lang="nl-NL" smtClean="0"/>
              <a:t>‹nr.›</a:t>
            </a:fld>
            <a:endParaRPr lang="nl-NL"/>
          </a:p>
        </p:txBody>
      </p:sp>
    </p:spTree>
    <p:extLst>
      <p:ext uri="{BB962C8B-B14F-4D97-AF65-F5344CB8AC3E}">
        <p14:creationId xmlns:p14="http://schemas.microsoft.com/office/powerpoint/2010/main" val="316135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E26310D5-BCDB-214E-BD7D-76D24A7611B0}" type="datetimeFigureOut">
              <a:rPr lang="nl-NL" smtClean="0"/>
              <a:t>28-11-2018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74B4C7-7A75-564E-923D-46970E05BD82}" type="slidenum">
              <a:rPr lang="nl-NL" smtClean="0"/>
              <a:t>‹nr.›</a:t>
            </a:fld>
            <a:endParaRPr lang="nl-NL"/>
          </a:p>
        </p:txBody>
      </p:sp>
    </p:spTree>
    <p:extLst>
      <p:ext uri="{BB962C8B-B14F-4D97-AF65-F5344CB8AC3E}">
        <p14:creationId xmlns:p14="http://schemas.microsoft.com/office/powerpoint/2010/main" val="314296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E26310D5-BCDB-214E-BD7D-76D24A7611B0}" type="datetimeFigureOut">
              <a:rPr lang="nl-NL" smtClean="0"/>
              <a:t>28-11-2018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74B4C7-7A75-564E-923D-46970E05BD82}" type="slidenum">
              <a:rPr lang="nl-NL" smtClean="0"/>
              <a:t>‹nr.›</a:t>
            </a:fld>
            <a:endParaRPr lang="nl-NL"/>
          </a:p>
        </p:txBody>
      </p:sp>
    </p:spTree>
    <p:extLst>
      <p:ext uri="{BB962C8B-B14F-4D97-AF65-F5344CB8AC3E}">
        <p14:creationId xmlns:p14="http://schemas.microsoft.com/office/powerpoint/2010/main" val="79087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E26310D5-BCDB-214E-BD7D-76D24A7611B0}" type="datetimeFigureOut">
              <a:rPr lang="nl-NL" smtClean="0"/>
              <a:t>28-11-2018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D74B4C7-7A75-564E-923D-46970E05BD82}" type="slidenum">
              <a:rPr lang="nl-NL" smtClean="0"/>
              <a:t>‹nr.›</a:t>
            </a:fld>
            <a:endParaRPr lang="nl-NL"/>
          </a:p>
        </p:txBody>
      </p:sp>
    </p:spTree>
    <p:extLst>
      <p:ext uri="{BB962C8B-B14F-4D97-AF65-F5344CB8AC3E}">
        <p14:creationId xmlns:p14="http://schemas.microsoft.com/office/powerpoint/2010/main" val="234898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E26310D5-BCDB-214E-BD7D-76D24A7611B0}" type="datetimeFigureOut">
              <a:rPr lang="nl-NL" smtClean="0"/>
              <a:t>28-11-2018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D74B4C7-7A75-564E-923D-46970E05BD82}" type="slidenum">
              <a:rPr lang="nl-NL" smtClean="0"/>
              <a:t>‹nr.›</a:t>
            </a:fld>
            <a:endParaRPr lang="nl-NL"/>
          </a:p>
        </p:txBody>
      </p:sp>
    </p:spTree>
    <p:extLst>
      <p:ext uri="{BB962C8B-B14F-4D97-AF65-F5344CB8AC3E}">
        <p14:creationId xmlns:p14="http://schemas.microsoft.com/office/powerpoint/2010/main" val="277321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26310D5-BCDB-214E-BD7D-76D24A7611B0}" type="datetimeFigureOut">
              <a:rPr lang="nl-NL" smtClean="0"/>
              <a:t>28-11-2018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D74B4C7-7A75-564E-923D-46970E05BD82}" type="slidenum">
              <a:rPr lang="nl-NL" smtClean="0"/>
              <a:t>‹nr.›</a:t>
            </a:fld>
            <a:endParaRPr lang="nl-NL"/>
          </a:p>
        </p:txBody>
      </p:sp>
    </p:spTree>
    <p:extLst>
      <p:ext uri="{BB962C8B-B14F-4D97-AF65-F5344CB8AC3E}">
        <p14:creationId xmlns:p14="http://schemas.microsoft.com/office/powerpoint/2010/main" val="199547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310D5-BCDB-214E-BD7D-76D24A7611B0}" type="datetimeFigureOut">
              <a:rPr lang="nl-NL" smtClean="0"/>
              <a:t>28-11-2018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D74B4C7-7A75-564E-923D-46970E05BD82}" type="slidenum">
              <a:rPr lang="nl-NL" smtClean="0"/>
              <a:t>‹nr.›</a:t>
            </a:fld>
            <a:endParaRPr lang="nl-NL"/>
          </a:p>
        </p:txBody>
      </p:sp>
    </p:spTree>
    <p:extLst>
      <p:ext uri="{BB962C8B-B14F-4D97-AF65-F5344CB8AC3E}">
        <p14:creationId xmlns:p14="http://schemas.microsoft.com/office/powerpoint/2010/main" val="44784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E26310D5-BCDB-214E-BD7D-76D24A7611B0}" type="datetimeFigureOut">
              <a:rPr lang="nl-NL" smtClean="0"/>
              <a:t>28-11-2018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D74B4C7-7A75-564E-923D-46970E05BD82}" type="slidenum">
              <a:rPr lang="nl-NL" smtClean="0"/>
              <a:t>‹nr.›</a:t>
            </a:fld>
            <a:endParaRPr lang="nl-NL"/>
          </a:p>
        </p:txBody>
      </p:sp>
    </p:spTree>
    <p:extLst>
      <p:ext uri="{BB962C8B-B14F-4D97-AF65-F5344CB8AC3E}">
        <p14:creationId xmlns:p14="http://schemas.microsoft.com/office/powerpoint/2010/main" val="311015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E26310D5-BCDB-214E-BD7D-76D24A7611B0}" type="datetimeFigureOut">
              <a:rPr lang="nl-NL" smtClean="0"/>
              <a:t>28-11-2018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D74B4C7-7A75-564E-923D-46970E05BD82}" type="slidenum">
              <a:rPr lang="nl-NL" smtClean="0"/>
              <a:t>‹nr.›</a:t>
            </a:fld>
            <a:endParaRPr lang="nl-NL"/>
          </a:p>
        </p:txBody>
      </p:sp>
    </p:spTree>
    <p:extLst>
      <p:ext uri="{BB962C8B-B14F-4D97-AF65-F5344CB8AC3E}">
        <p14:creationId xmlns:p14="http://schemas.microsoft.com/office/powerpoint/2010/main" val="157092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310D5-BCDB-214E-BD7D-76D24A7611B0}" type="datetimeFigureOut">
              <a:rPr lang="nl-NL" smtClean="0"/>
              <a:t>28-11-2018</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4B4C7-7A75-564E-923D-46970E05BD82}" type="slidenum">
              <a:rPr lang="nl-NL" smtClean="0"/>
              <a:t>‹nr.›</a:t>
            </a:fld>
            <a:endParaRPr lang="nl-NL"/>
          </a:p>
        </p:txBody>
      </p:sp>
    </p:spTree>
    <p:extLst>
      <p:ext uri="{BB962C8B-B14F-4D97-AF65-F5344CB8AC3E}">
        <p14:creationId xmlns:p14="http://schemas.microsoft.com/office/powerpoint/2010/main" val="3842941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77F4B-A8C6-46E4-B781-22787782E22C}"/>
              </a:ext>
            </a:extLst>
          </p:cNvPr>
          <p:cNvSpPr>
            <a:spLocks noGrp="1"/>
          </p:cNvSpPr>
          <p:nvPr>
            <p:ph type="title"/>
          </p:nvPr>
        </p:nvSpPr>
        <p:spPr>
          <a:xfrm>
            <a:off x="623888" y="1709739"/>
            <a:ext cx="7886700" cy="1242183"/>
          </a:xfrm>
        </p:spPr>
        <p:txBody>
          <a:bodyPr>
            <a:normAutofit/>
          </a:bodyPr>
          <a:lstStyle/>
          <a:p>
            <a:pPr algn="ctr"/>
            <a:r>
              <a:rPr lang="nl-NL" sz="8000" b="1" dirty="0">
                <a:solidFill>
                  <a:schemeClr val="bg1"/>
                </a:solidFill>
              </a:rPr>
              <a:t>WELKOM</a:t>
            </a:r>
          </a:p>
        </p:txBody>
      </p:sp>
      <p:sp>
        <p:nvSpPr>
          <p:cNvPr id="3" name="Tijdelijke aanduiding voor tekst 2">
            <a:extLst>
              <a:ext uri="{FF2B5EF4-FFF2-40B4-BE49-F238E27FC236}">
                <a16:creationId xmlns:a16="http://schemas.microsoft.com/office/drawing/2014/main" id="{77462AE9-7221-4200-B63A-A1D1E21124BA}"/>
              </a:ext>
            </a:extLst>
          </p:cNvPr>
          <p:cNvSpPr>
            <a:spLocks noGrp="1"/>
          </p:cNvSpPr>
          <p:nvPr>
            <p:ph type="body" idx="1"/>
          </p:nvPr>
        </p:nvSpPr>
        <p:spPr/>
        <p:txBody>
          <a:bodyPr/>
          <a:lstStyle/>
          <a:p>
            <a:pPr algn="ctr"/>
            <a:r>
              <a:rPr lang="nl-NL" b="1" dirty="0">
                <a:solidFill>
                  <a:schemeClr val="bg1"/>
                </a:solidFill>
              </a:rPr>
              <a:t>STARTBIJEENKOMST LEUK, LEREN LEZEN!</a:t>
            </a:r>
            <a:r>
              <a:rPr lang="nl-NL" dirty="0"/>
              <a:t> </a:t>
            </a:r>
          </a:p>
        </p:txBody>
      </p:sp>
    </p:spTree>
    <p:extLst>
      <p:ext uri="{BB962C8B-B14F-4D97-AF65-F5344CB8AC3E}">
        <p14:creationId xmlns:p14="http://schemas.microsoft.com/office/powerpoint/2010/main" val="4033600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DOORSTROOM PROGRAMMA PO – VO</a:t>
            </a:r>
          </a:p>
          <a:p>
            <a:pPr marL="0" indent="0" algn="ctr">
              <a:buNone/>
            </a:pPr>
            <a:endParaRPr lang="nl-NL" sz="1300" b="1" dirty="0"/>
          </a:p>
          <a:p>
            <a:pPr marL="0" indent="0" algn="ctr">
              <a:buNone/>
            </a:pPr>
            <a:endParaRPr lang="nl-NL" dirty="0"/>
          </a:p>
        </p:txBody>
      </p:sp>
      <p:pic>
        <p:nvPicPr>
          <p:cNvPr id="17" name="Afbeelding 16">
            <a:extLst>
              <a:ext uri="{FF2B5EF4-FFF2-40B4-BE49-F238E27FC236}">
                <a16:creationId xmlns:a16="http://schemas.microsoft.com/office/drawing/2014/main" id="{D7E81773-D671-418F-B190-E4904358B7D6}"/>
              </a:ext>
            </a:extLst>
          </p:cNvPr>
          <p:cNvPicPr>
            <a:picLocks noChangeAspect="1"/>
          </p:cNvPicPr>
          <p:nvPr/>
        </p:nvPicPr>
        <p:blipFill>
          <a:blip r:embed="rId3"/>
          <a:stretch>
            <a:fillRect/>
          </a:stretch>
        </p:blipFill>
        <p:spPr>
          <a:xfrm>
            <a:off x="1341782" y="2006756"/>
            <a:ext cx="6748669" cy="3082079"/>
          </a:xfrm>
          <a:prstGeom prst="rect">
            <a:avLst/>
          </a:prstGeom>
        </p:spPr>
      </p:pic>
    </p:spTree>
    <p:extLst>
      <p:ext uri="{BB962C8B-B14F-4D97-AF65-F5344CB8AC3E}">
        <p14:creationId xmlns:p14="http://schemas.microsoft.com/office/powerpoint/2010/main" val="65266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LEZING </a:t>
            </a:r>
          </a:p>
          <a:p>
            <a:pPr marL="0" indent="0" algn="ctr">
              <a:buNone/>
            </a:pPr>
            <a:endParaRPr lang="nl-NL" b="1" dirty="0"/>
          </a:p>
          <a:p>
            <a:pPr marL="0" indent="0" algn="ctr">
              <a:buNone/>
            </a:pPr>
            <a:r>
              <a:rPr lang="nl-NL" sz="4800" b="1" dirty="0"/>
              <a:t>BETTY VAN DAM</a:t>
            </a:r>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3535782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NEED TO READ</a:t>
            </a:r>
          </a:p>
          <a:p>
            <a:pPr marL="0" indent="0" algn="ctr">
              <a:buNone/>
            </a:pPr>
            <a:endParaRPr lang="nl-NL" b="1" dirty="0"/>
          </a:p>
          <a:p>
            <a:r>
              <a:rPr lang="nl-NL" dirty="0"/>
              <a:t>Bewust zijn van het feit dat niemand zo maar iets gaat lezen!</a:t>
            </a:r>
          </a:p>
          <a:p>
            <a:r>
              <a:rPr lang="nl-NL" dirty="0"/>
              <a:t>Bewust zijn dat bij een geslaagde leessessie de zender en de ontvanger een match hebben</a:t>
            </a:r>
          </a:p>
          <a:p>
            <a:r>
              <a:rPr lang="nl-NL" dirty="0"/>
              <a:t>Bewust zijn dat een </a:t>
            </a:r>
            <a:r>
              <a:rPr lang="nl-NL" dirty="0" err="1"/>
              <a:t>need</a:t>
            </a:r>
            <a:r>
              <a:rPr lang="nl-NL" dirty="0"/>
              <a:t> to </a:t>
            </a:r>
            <a:r>
              <a:rPr lang="nl-NL" dirty="0" err="1"/>
              <a:t>read</a:t>
            </a:r>
            <a:r>
              <a:rPr lang="nl-NL" dirty="0"/>
              <a:t> moet aanvoelen als een “ spannende date”. </a:t>
            </a:r>
          </a:p>
          <a:p>
            <a:pPr marL="0" indent="0">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408717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HOE IS BEGRIJPEND LEZEN ALS VAK ONTSTAAN?</a:t>
            </a:r>
          </a:p>
          <a:p>
            <a:pPr marL="0" indent="0" algn="ctr">
              <a:buNone/>
            </a:pPr>
            <a:endParaRPr lang="nl-NL" b="1" dirty="0"/>
          </a:p>
          <a:p>
            <a:r>
              <a:rPr lang="nl-NL" dirty="0"/>
              <a:t>Internationaal Pisa onderzoek in 1992</a:t>
            </a:r>
          </a:p>
          <a:p>
            <a:r>
              <a:rPr lang="nl-NL" dirty="0"/>
              <a:t>Oprichting Expertisecentrum    Nederlands in Nijmegen</a:t>
            </a:r>
          </a:p>
          <a:p>
            <a:r>
              <a:rPr lang="nl-NL" dirty="0"/>
              <a:t>Cor </a:t>
            </a:r>
            <a:r>
              <a:rPr lang="nl-NL" dirty="0" err="1"/>
              <a:t>Aarnoutse</a:t>
            </a:r>
            <a:r>
              <a:rPr lang="nl-NL" dirty="0"/>
              <a:t> analyseert wat er mis is met het Nederlandse leesonderwijs.</a:t>
            </a:r>
          </a:p>
          <a:p>
            <a:pPr marL="0" indent="0">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419490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WAT IS ER MIS VOLGENS AARNOUTSE?</a:t>
            </a:r>
          </a:p>
          <a:p>
            <a:r>
              <a:rPr lang="nl-NL" dirty="0"/>
              <a:t>De bedoeling van begrijpend lezen is verbanden kunnen leggen binnen de tekst. Hier wordt geen systematische aandacht aan besteed.</a:t>
            </a:r>
          </a:p>
          <a:p>
            <a:r>
              <a:rPr lang="nl-NL" dirty="0"/>
              <a:t>Er wordt te weinig gelezen (van 4 uur naar 2 uur per week).</a:t>
            </a:r>
          </a:p>
          <a:p>
            <a:r>
              <a:rPr lang="nl-NL" dirty="0"/>
              <a:t>Er is geen sprake meer van een leescultuur in ons land.</a:t>
            </a:r>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299075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Introductie van het begrip “</a:t>
            </a:r>
            <a:r>
              <a:rPr lang="nl-NL" b="1" dirty="0" err="1"/>
              <a:t>comprehensive</a:t>
            </a:r>
            <a:r>
              <a:rPr lang="nl-NL" b="1" dirty="0"/>
              <a:t> reading”</a:t>
            </a:r>
          </a:p>
          <a:p>
            <a:pPr marL="0" indent="0" algn="ctr">
              <a:buNone/>
            </a:pPr>
            <a:endParaRPr lang="nl-NL" sz="1300" b="1" dirty="0"/>
          </a:p>
          <a:p>
            <a:pPr marL="0" indent="0" algn="ctr">
              <a:buNone/>
            </a:pPr>
            <a:endParaRPr lang="nl-NL" dirty="0"/>
          </a:p>
        </p:txBody>
      </p:sp>
      <p:pic>
        <p:nvPicPr>
          <p:cNvPr id="3" name="Afbeelding 2">
            <a:extLst>
              <a:ext uri="{FF2B5EF4-FFF2-40B4-BE49-F238E27FC236}">
                <a16:creationId xmlns:a16="http://schemas.microsoft.com/office/drawing/2014/main" id="{DB0C313F-0F90-454F-A633-C0BBF2F62171}"/>
              </a:ext>
            </a:extLst>
          </p:cNvPr>
          <p:cNvPicPr>
            <a:picLocks noChangeAspect="1"/>
          </p:cNvPicPr>
          <p:nvPr/>
        </p:nvPicPr>
        <p:blipFill>
          <a:blip r:embed="rId3"/>
          <a:stretch>
            <a:fillRect/>
          </a:stretch>
        </p:blipFill>
        <p:spPr>
          <a:xfrm>
            <a:off x="628650" y="2732366"/>
            <a:ext cx="4401693" cy="2267909"/>
          </a:xfrm>
          <a:prstGeom prst="rect">
            <a:avLst/>
          </a:prstGeom>
        </p:spPr>
      </p:pic>
      <p:pic>
        <p:nvPicPr>
          <p:cNvPr id="4" name="Afbeelding 3">
            <a:extLst>
              <a:ext uri="{FF2B5EF4-FFF2-40B4-BE49-F238E27FC236}">
                <a16:creationId xmlns:a16="http://schemas.microsoft.com/office/drawing/2014/main" id="{9D58261D-349B-4242-A702-385286A552FB}"/>
              </a:ext>
            </a:extLst>
          </p:cNvPr>
          <p:cNvPicPr>
            <a:picLocks noChangeAspect="1"/>
          </p:cNvPicPr>
          <p:nvPr/>
        </p:nvPicPr>
        <p:blipFill>
          <a:blip r:embed="rId4"/>
          <a:stretch>
            <a:fillRect/>
          </a:stretch>
        </p:blipFill>
        <p:spPr>
          <a:xfrm>
            <a:off x="5536095" y="2708973"/>
            <a:ext cx="2979255" cy="2328286"/>
          </a:xfrm>
          <a:prstGeom prst="rect">
            <a:avLst/>
          </a:prstGeom>
        </p:spPr>
      </p:pic>
    </p:spTree>
    <p:extLst>
      <p:ext uri="{BB962C8B-B14F-4D97-AF65-F5344CB8AC3E}">
        <p14:creationId xmlns:p14="http://schemas.microsoft.com/office/powerpoint/2010/main" val="304992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Begrijpend Lezen: Focus op strategieën </a:t>
            </a:r>
          </a:p>
          <a:p>
            <a:pPr marL="0" indent="0" algn="ctr">
              <a:buNone/>
            </a:pPr>
            <a:endParaRPr lang="nl-NL" b="1" dirty="0"/>
          </a:p>
          <a:p>
            <a:r>
              <a:rPr lang="nl-NL" dirty="0"/>
              <a:t>Met de aanname dat een (geoefende) lezer strategieën toepast om de tekst te begrijpen door verbanden te leggen…</a:t>
            </a:r>
          </a:p>
          <a:p>
            <a:r>
              <a:rPr lang="nl-NL" dirty="0"/>
              <a:t>..dat het begrijpen van een tekst afhangt van de vaardigheid deze strategieën te kennen en bewust toe te passen.</a:t>
            </a:r>
          </a:p>
          <a:p>
            <a:pPr marL="0" indent="0">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775679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Gevolg vanaf 1992</a:t>
            </a:r>
          </a:p>
          <a:p>
            <a:r>
              <a:rPr lang="nl-NL" dirty="0"/>
              <a:t>Uitgeverijen ontwikkelden in hoog tempo Begrijpend Leesmethodes en introduceerden het nieuwe vak: Begrijpend Lezen</a:t>
            </a:r>
          </a:p>
          <a:p>
            <a:r>
              <a:rPr lang="nl-NL" dirty="0"/>
              <a:t>Cito ontwikkelde landelijke toetsen waarmee het toepassen van strategieën werd getoetst</a:t>
            </a:r>
          </a:p>
          <a:p>
            <a:r>
              <a:rPr lang="nl-NL" dirty="0"/>
              <a:t>De inspectie beoordeelde scholen op het gebruiken van Begrijpend Leesmethodes en het onderwijzen van strategieën.</a:t>
            </a:r>
          </a:p>
          <a:p>
            <a:pPr marL="0" indent="0">
              <a:buNone/>
            </a:pPr>
            <a:endParaRPr lang="nl-NL" dirty="0"/>
          </a:p>
          <a:p>
            <a:pPr marL="0" indent="0" algn="ctr">
              <a:buNone/>
            </a:pPr>
            <a:endParaRPr lang="nl-NL" b="1" dirty="0"/>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135583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fontScale="85000" lnSpcReduction="20000"/>
          </a:bodyPr>
          <a:lstStyle/>
          <a:p>
            <a:pPr marL="0" indent="0" algn="ctr">
              <a:buNone/>
            </a:pPr>
            <a:r>
              <a:rPr lang="nl-NL" b="1" dirty="0"/>
              <a:t>Voorbeelden leesstrategieën?</a:t>
            </a:r>
          </a:p>
          <a:p>
            <a:pPr marL="0" indent="0" algn="ctr">
              <a:buNone/>
            </a:pPr>
            <a:endParaRPr lang="nl-NL" b="1" dirty="0"/>
          </a:p>
          <a:p>
            <a:pPr marL="0" indent="0">
              <a:buNone/>
            </a:pPr>
            <a:r>
              <a:rPr lang="nl-NL" dirty="0"/>
              <a:t>Lezen in beeld:</a:t>
            </a:r>
          </a:p>
          <a:p>
            <a:pPr marL="0" indent="0">
              <a:buNone/>
            </a:pPr>
            <a:endParaRPr lang="nl-NL" dirty="0"/>
          </a:p>
          <a:p>
            <a:r>
              <a:rPr lang="nl-NL" dirty="0"/>
              <a:t>Verken de tekst.</a:t>
            </a:r>
          </a:p>
          <a:p>
            <a:r>
              <a:rPr lang="nl-NL" dirty="0"/>
              <a:t>Lees de tekst. Denk vooruit bij het lezen.</a:t>
            </a:r>
          </a:p>
          <a:p>
            <a:r>
              <a:rPr lang="nl-NL" dirty="0"/>
              <a:t>Controleer of je begrijpt wat er staat.</a:t>
            </a:r>
          </a:p>
          <a:p>
            <a:r>
              <a:rPr lang="nl-NL" dirty="0"/>
              <a:t>Bepaal de bedoeling van de schrijver.</a:t>
            </a:r>
          </a:p>
          <a:p>
            <a:r>
              <a:rPr lang="nl-NL" dirty="0"/>
              <a:t>Verwerk de informatie uit de tekst.</a:t>
            </a:r>
          </a:p>
          <a:p>
            <a:r>
              <a:rPr lang="nl-NL" dirty="0"/>
              <a:t>Kijk terug. </a:t>
            </a:r>
          </a:p>
          <a:p>
            <a:r>
              <a:rPr lang="nl-NL" dirty="0"/>
              <a:t>Trek conclusies.</a:t>
            </a:r>
          </a:p>
          <a:p>
            <a:pPr marL="0" indent="0">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394515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a:xfrm>
            <a:off x="628650" y="1815686"/>
            <a:ext cx="7886700" cy="4351338"/>
          </a:xfrm>
        </p:spPr>
        <p:txBody>
          <a:bodyPr>
            <a:normAutofit lnSpcReduction="10000"/>
          </a:bodyPr>
          <a:lstStyle/>
          <a:p>
            <a:pPr marL="0" indent="0" algn="ctr">
              <a:buNone/>
            </a:pPr>
            <a:r>
              <a:rPr lang="nl-NL" b="1" dirty="0"/>
              <a:t>Volgens het expertisecentrum in Nijmegen 2003:</a:t>
            </a:r>
          </a:p>
          <a:p>
            <a:r>
              <a:rPr lang="nl-NL" dirty="0"/>
              <a:t>Bepalen van een leesdoel</a:t>
            </a:r>
          </a:p>
          <a:p>
            <a:r>
              <a:rPr lang="nl-NL" dirty="0"/>
              <a:t>Leggen en afleiden van verbanden of relaties tussen woorden, zinnen en alinea’s waaronder het voorspellen van informatie en het maken van voorstellingen</a:t>
            </a:r>
          </a:p>
          <a:p>
            <a:r>
              <a:rPr lang="nl-NL" dirty="0"/>
              <a:t>Opsporen van de aard en de structuur van verschillende soorten teksten</a:t>
            </a:r>
          </a:p>
          <a:p>
            <a:r>
              <a:rPr lang="nl-NL" dirty="0"/>
              <a:t>Vinden van het thema en de hoofdgedachte van teksten (ook samenvatten)</a:t>
            </a:r>
          </a:p>
          <a:p>
            <a:pPr algn="ctr"/>
            <a:endParaRPr lang="nl-NL" sz="1300" dirty="0"/>
          </a:p>
          <a:p>
            <a:pPr marL="0" indent="0" algn="ctr">
              <a:buNone/>
            </a:pPr>
            <a:endParaRPr lang="nl-NL" dirty="0"/>
          </a:p>
        </p:txBody>
      </p:sp>
    </p:spTree>
    <p:extLst>
      <p:ext uri="{BB962C8B-B14F-4D97-AF65-F5344CB8AC3E}">
        <p14:creationId xmlns:p14="http://schemas.microsoft.com/office/powerpoint/2010/main" val="114760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3" name="Tijdelijke aanduiding voor inhoud 2">
            <a:extLst>
              <a:ext uri="{FF2B5EF4-FFF2-40B4-BE49-F238E27FC236}">
                <a16:creationId xmlns:a16="http://schemas.microsoft.com/office/drawing/2014/main" id="{A0AF1E31-C672-48EE-ABE6-60535C159F75}"/>
              </a:ext>
            </a:extLst>
          </p:cNvPr>
          <p:cNvSpPr>
            <a:spLocks noGrp="1"/>
          </p:cNvSpPr>
          <p:nvPr>
            <p:ph idx="1"/>
          </p:nvPr>
        </p:nvSpPr>
        <p:spPr/>
        <p:txBody>
          <a:bodyPr/>
          <a:lstStyle/>
          <a:p>
            <a:pPr marL="0" indent="0" algn="ctr">
              <a:buNone/>
            </a:pPr>
            <a:r>
              <a:rPr lang="nl-NL" b="1" dirty="0"/>
              <a:t>Betty van Dam </a:t>
            </a:r>
          </a:p>
          <a:p>
            <a:pPr algn="ctr"/>
            <a:r>
              <a:rPr lang="nl-NL" dirty="0"/>
              <a:t>Directeur Violier</a:t>
            </a:r>
          </a:p>
          <a:p>
            <a:pPr algn="ctr"/>
            <a:r>
              <a:rPr lang="nl-NL" dirty="0"/>
              <a:t>Taal expert</a:t>
            </a:r>
          </a:p>
          <a:p>
            <a:pPr marL="0" indent="0" algn="ctr">
              <a:buNone/>
            </a:pPr>
            <a:r>
              <a:rPr lang="nl-NL" b="1" dirty="0"/>
              <a:t>Hein van den Bemt</a:t>
            </a:r>
          </a:p>
          <a:p>
            <a:pPr marL="0" indent="0" algn="ctr">
              <a:buNone/>
            </a:pPr>
            <a:r>
              <a:rPr lang="nl-NL" dirty="0"/>
              <a:t>Projectleider “Leuk, leren lezen!”</a:t>
            </a:r>
          </a:p>
        </p:txBody>
      </p:sp>
    </p:spTree>
    <p:extLst>
      <p:ext uri="{BB962C8B-B14F-4D97-AF65-F5344CB8AC3E}">
        <p14:creationId xmlns:p14="http://schemas.microsoft.com/office/powerpoint/2010/main" val="540978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a:xfrm>
            <a:off x="628650" y="1815686"/>
            <a:ext cx="7886700" cy="4351338"/>
          </a:xfrm>
        </p:spPr>
        <p:txBody>
          <a:bodyPr>
            <a:normAutofit lnSpcReduction="10000"/>
          </a:bodyPr>
          <a:lstStyle/>
          <a:p>
            <a:pPr marL="0" indent="0" algn="ctr">
              <a:buNone/>
            </a:pPr>
            <a:r>
              <a:rPr lang="nl-NL" b="1" dirty="0"/>
              <a:t>Volgens het expertisecentrum in Nijmegen 2003:</a:t>
            </a:r>
          </a:p>
          <a:p>
            <a:pPr algn="ctr"/>
            <a:endParaRPr lang="nl-NL" sz="1300" dirty="0"/>
          </a:p>
          <a:p>
            <a:r>
              <a:rPr lang="nl-NL" dirty="0"/>
              <a:t>Zelf stellen en beantwoorden van vragen</a:t>
            </a:r>
          </a:p>
          <a:p>
            <a:r>
              <a:rPr lang="nl-NL" dirty="0"/>
              <a:t>Plannen, sturen, bewaken en corrigeren van het eigen leesgedrag</a:t>
            </a:r>
          </a:p>
          <a:p>
            <a:r>
              <a:rPr lang="nl-NL" dirty="0"/>
              <a:t>Beoordelen van teksten op hun waarde</a:t>
            </a:r>
          </a:p>
          <a:p>
            <a:r>
              <a:rPr lang="nl-NL" dirty="0"/>
              <a:t>Reflecteren op de uitgevoerde leesactiviteiten en hun resultaten</a:t>
            </a:r>
          </a:p>
          <a:p>
            <a:r>
              <a:rPr lang="nl-NL" dirty="0"/>
              <a:t>Activeren en gebruiken van de eigen kennis over de inhoud van een tekst.</a:t>
            </a:r>
          </a:p>
          <a:p>
            <a:pPr marL="0" indent="0" algn="ctr">
              <a:buNone/>
            </a:pPr>
            <a:endParaRPr lang="nl-NL" dirty="0"/>
          </a:p>
        </p:txBody>
      </p:sp>
    </p:spTree>
    <p:extLst>
      <p:ext uri="{BB962C8B-B14F-4D97-AF65-F5344CB8AC3E}">
        <p14:creationId xmlns:p14="http://schemas.microsoft.com/office/powerpoint/2010/main" val="1829582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UITGANGSPUNTEN:</a:t>
            </a:r>
          </a:p>
          <a:p>
            <a:r>
              <a:rPr lang="nl-NL" dirty="0"/>
              <a:t>Uitgangspunt is dat strategieën die een geoefende lezer vanzelfsprekend gebruikt, inzet moeten zijn voor de didactiek van het vak begrijpend lezen. </a:t>
            </a:r>
          </a:p>
          <a:p>
            <a:r>
              <a:rPr lang="nl-NL" dirty="0"/>
              <a:t>De eerste leesmethode gebaseerd op het oefenen van leesstrategieën was: Lees je wijzer. Ook andere latere  methodes voor begrijpend lezen Wie dit leest, Ik weet wat ik lees en ook Nieuwsbegrip zijn gebaseerd op dit uitgangspunt. </a:t>
            </a:r>
          </a:p>
          <a:p>
            <a:pPr marL="0" indent="0">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3560535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Samenhang tussen leesstrategieën en begrijpend lezen, onderzoek 2005</a:t>
            </a:r>
          </a:p>
          <a:p>
            <a:pPr marL="0" indent="0" algn="ctr">
              <a:buNone/>
            </a:pPr>
            <a:r>
              <a:rPr lang="nl-NL" dirty="0"/>
              <a:t>Door Joop </a:t>
            </a:r>
            <a:r>
              <a:rPr lang="nl-NL" dirty="0" err="1"/>
              <a:t>Stoedraaier</a:t>
            </a:r>
            <a:r>
              <a:rPr lang="nl-NL" dirty="0"/>
              <a:t> en Marieke Boers:</a:t>
            </a:r>
          </a:p>
          <a:p>
            <a:pPr marL="0" indent="0" algn="ctr">
              <a:buNone/>
            </a:pPr>
            <a:r>
              <a:rPr lang="nl-NL" b="1" dirty="0"/>
              <a:t>Conclusie:</a:t>
            </a:r>
          </a:p>
          <a:p>
            <a:pPr marL="0" indent="0" algn="ctr">
              <a:buNone/>
            </a:pPr>
            <a:r>
              <a:rPr lang="nl-NL" dirty="0"/>
              <a:t>“Er blijkt nauwelijks sprake te zijn van enige samenhang tussen actieve kennis van leesstrategieën en begrijpen of interpreteren van geschreven teksten.”</a:t>
            </a:r>
          </a:p>
          <a:p>
            <a:pPr marL="0" indent="0">
              <a:buNone/>
            </a:pPr>
            <a:endParaRPr lang="nl-NL" b="1" dirty="0"/>
          </a:p>
        </p:txBody>
      </p:sp>
    </p:spTree>
    <p:extLst>
      <p:ext uri="{BB962C8B-B14F-4D97-AF65-F5344CB8AC3E}">
        <p14:creationId xmlns:p14="http://schemas.microsoft.com/office/powerpoint/2010/main" val="370525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CITATEN UIT HET ONDERZOEK</a:t>
            </a:r>
          </a:p>
          <a:p>
            <a:pPr marL="0" indent="0" algn="ctr">
              <a:buNone/>
            </a:pPr>
            <a:endParaRPr lang="nl-NL" b="1" dirty="0"/>
          </a:p>
          <a:p>
            <a:pPr marL="0" indent="0" algn="ctr">
              <a:buNone/>
            </a:pPr>
            <a:r>
              <a:rPr lang="nl-NL" i="1" dirty="0"/>
              <a:t>“Duidelijk is echter dat er sprake is van andere onderscheiden aspecten die de leesvaardigheid bepalen. Dat wil zeggen dat  een leesstrategie  toepassen toch een andere vaardigheid is dan het kunnen begrijpen en interpreteren van geschreven teksten.” </a:t>
            </a:r>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2621833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CITATEN UIT HET ONDERZOEK</a:t>
            </a:r>
          </a:p>
          <a:p>
            <a:pPr marL="0" indent="0" algn="ctr">
              <a:buNone/>
            </a:pPr>
            <a:r>
              <a:rPr lang="nl-NL" i="1" dirty="0"/>
              <a:t>“We moeten ons verder ook realiseren dat uit de</a:t>
            </a:r>
          </a:p>
          <a:p>
            <a:pPr marL="0" indent="0" algn="ctr">
              <a:buNone/>
            </a:pPr>
            <a:r>
              <a:rPr lang="nl-NL" i="1" dirty="0"/>
              <a:t>gevonden samenhang geen causaliteit af te leiden is en dat op basis hiervan niet zonder</a:t>
            </a:r>
          </a:p>
          <a:p>
            <a:pPr marL="0" indent="0" algn="ctr">
              <a:buNone/>
            </a:pPr>
            <a:r>
              <a:rPr lang="nl-NL" i="1" dirty="0"/>
              <a:t>meer geconcludeerd kan worden dat onderwijs in leesstrategieën een faciliterend effect</a:t>
            </a:r>
          </a:p>
          <a:p>
            <a:pPr marL="0" indent="0" algn="ctr">
              <a:buNone/>
            </a:pPr>
            <a:r>
              <a:rPr lang="nl-NL" i="1" dirty="0"/>
              <a:t>heeft op het kunnen begrijpen en interpreteren van teksten of omgekeerd.”</a:t>
            </a:r>
          </a:p>
          <a:p>
            <a:pPr marL="0" indent="0" algn="ctr">
              <a:buNone/>
            </a:pPr>
            <a:r>
              <a:rPr lang="nl-NL" i="1" dirty="0"/>
              <a:t>PPON REEKS NR 35(peilingsonderzoek)</a:t>
            </a:r>
          </a:p>
          <a:p>
            <a:pPr marL="0" indent="0" algn="ctr">
              <a:buNone/>
            </a:pPr>
            <a:endParaRPr lang="nl-NL" b="1" dirty="0"/>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3054376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lnSpcReduction="10000"/>
          </a:bodyPr>
          <a:lstStyle/>
          <a:p>
            <a:pPr marL="0" indent="0" algn="ctr">
              <a:buNone/>
            </a:pPr>
            <a:r>
              <a:rPr lang="nl-NL" b="1" dirty="0"/>
              <a:t>WAT NU?</a:t>
            </a:r>
          </a:p>
          <a:p>
            <a:r>
              <a:rPr lang="nl-NL" dirty="0"/>
              <a:t>Had </a:t>
            </a:r>
            <a:r>
              <a:rPr lang="nl-NL" dirty="0" err="1"/>
              <a:t>Aarnoutse</a:t>
            </a:r>
            <a:r>
              <a:rPr lang="nl-NL" dirty="0"/>
              <a:t> het volledig mis?</a:t>
            </a:r>
          </a:p>
          <a:p>
            <a:r>
              <a:rPr lang="nl-NL" dirty="0"/>
              <a:t>Wat is nu precies de samenhang in de tekst die </a:t>
            </a:r>
            <a:r>
              <a:rPr lang="nl-NL" dirty="0" err="1"/>
              <a:t>Aarnoutse</a:t>
            </a:r>
            <a:r>
              <a:rPr lang="nl-NL" dirty="0"/>
              <a:t> voor ogen had?</a:t>
            </a:r>
          </a:p>
          <a:p>
            <a:r>
              <a:rPr lang="nl-NL" dirty="0"/>
              <a:t>Had men een goede didactiek gekozen door op deze strategieën in te zetten?</a:t>
            </a:r>
          </a:p>
          <a:p>
            <a:r>
              <a:rPr lang="nl-NL" dirty="0"/>
              <a:t>En hoe bestaat het dat een kleuter een Jip en Janneke verhaal begrijpt?</a:t>
            </a:r>
          </a:p>
          <a:p>
            <a:r>
              <a:rPr lang="nl-NL" dirty="0"/>
              <a:t>En hoe hebben al die mensen voor 1992        eigenlijk begrijpend leren lezen?</a:t>
            </a:r>
          </a:p>
          <a:p>
            <a:pPr marL="0" indent="0">
              <a:buNone/>
            </a:pPr>
            <a:endParaRPr lang="nl-NL" b="1" dirty="0"/>
          </a:p>
          <a:p>
            <a:pPr marL="0" indent="0">
              <a:buNone/>
            </a:pPr>
            <a:endParaRPr lang="nl-NL"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2284121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lnSpcReduction="10000"/>
          </a:bodyPr>
          <a:lstStyle/>
          <a:p>
            <a:pPr marL="0" indent="0" algn="ctr">
              <a:buNone/>
            </a:pPr>
            <a:r>
              <a:rPr lang="nl-NL" b="1" dirty="0"/>
              <a:t>Wat bepaalt de samenhang in een tekst?</a:t>
            </a:r>
          </a:p>
          <a:p>
            <a:pPr marL="0" indent="0">
              <a:buNone/>
            </a:pPr>
            <a:r>
              <a:rPr lang="nl-NL" dirty="0"/>
              <a:t>Woorden, zinsdelen of zinnen die:</a:t>
            </a:r>
          </a:p>
          <a:p>
            <a:r>
              <a:rPr lang="nl-NL" dirty="0"/>
              <a:t>Verwijzen naar..</a:t>
            </a:r>
          </a:p>
          <a:p>
            <a:r>
              <a:rPr lang="nl-NL" dirty="0"/>
              <a:t>..een plaats aangeven</a:t>
            </a:r>
          </a:p>
          <a:p>
            <a:r>
              <a:rPr lang="nl-NL" dirty="0"/>
              <a:t>..een richting aangeven</a:t>
            </a:r>
          </a:p>
          <a:p>
            <a:r>
              <a:rPr lang="nl-NL" dirty="0"/>
              <a:t>..een tijd aangeven</a:t>
            </a:r>
          </a:p>
          <a:p>
            <a:r>
              <a:rPr lang="nl-NL" dirty="0"/>
              <a:t>..verbinden en een relatie aangeven (voegen)</a:t>
            </a:r>
          </a:p>
          <a:p>
            <a:r>
              <a:rPr lang="nl-NL" dirty="0"/>
              <a:t>De modus van de werkwoorden</a:t>
            </a:r>
          </a:p>
          <a:p>
            <a:r>
              <a:rPr lang="nl-NL" dirty="0"/>
              <a:t>De volgorde van woorden in zinsdelen</a:t>
            </a:r>
          </a:p>
          <a:p>
            <a:pPr marL="0" indent="0">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212883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TAALBESCHOUWING</a:t>
            </a:r>
          </a:p>
          <a:p>
            <a:pPr marL="0" indent="0" algn="ctr">
              <a:buNone/>
            </a:pPr>
            <a:endParaRPr lang="nl-NL" sz="1300" b="1" dirty="0"/>
          </a:p>
          <a:p>
            <a:pPr marL="0" indent="0">
              <a:buNone/>
            </a:pPr>
            <a:r>
              <a:rPr lang="nl-NL" dirty="0"/>
              <a:t>Het onderwijs om relaties binnen een tekst te herkennen en begrijpen behoort tot het domein van de taalbeschouwing</a:t>
            </a:r>
          </a:p>
          <a:p>
            <a:pPr marL="0" indent="0">
              <a:buNone/>
            </a:pPr>
            <a:endParaRPr lang="nl-NL" dirty="0"/>
          </a:p>
          <a:p>
            <a:pPr marL="0" indent="0">
              <a:buNone/>
            </a:pPr>
            <a:r>
              <a:rPr lang="nl-NL" dirty="0"/>
              <a:t>Taalbeschouwing is de structuur en verschijningsvorm van de taal bestuderen; De taal zelf als onderwerp van studie!</a:t>
            </a:r>
          </a:p>
          <a:p>
            <a:pPr marL="0" indent="0">
              <a:buNone/>
            </a:pPr>
            <a:endParaRPr lang="nl-NL" dirty="0"/>
          </a:p>
        </p:txBody>
      </p:sp>
    </p:spTree>
    <p:extLst>
      <p:ext uri="{BB962C8B-B14F-4D97-AF65-F5344CB8AC3E}">
        <p14:creationId xmlns:p14="http://schemas.microsoft.com/office/powerpoint/2010/main" val="1190917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fontScale="85000" lnSpcReduction="20000"/>
          </a:bodyPr>
          <a:lstStyle/>
          <a:p>
            <a:pPr marL="0" indent="0" algn="ctr">
              <a:buNone/>
            </a:pPr>
            <a:r>
              <a:rPr lang="nl-NL" b="1" dirty="0"/>
              <a:t>TAALBESCHOUWING VANAF</a:t>
            </a:r>
          </a:p>
          <a:p>
            <a:pPr marL="0" indent="0" algn="ctr">
              <a:buNone/>
            </a:pPr>
            <a:endParaRPr lang="nl-NL" b="1" dirty="0"/>
          </a:p>
          <a:p>
            <a:r>
              <a:rPr lang="nl-NL" dirty="0"/>
              <a:t>Voorbereidend lezen</a:t>
            </a:r>
          </a:p>
          <a:p>
            <a:r>
              <a:rPr lang="nl-NL" dirty="0"/>
              <a:t>Aanvankelijk lezen</a:t>
            </a:r>
          </a:p>
          <a:p>
            <a:r>
              <a:rPr lang="nl-NL" dirty="0"/>
              <a:t>Letterkennis</a:t>
            </a:r>
          </a:p>
          <a:p>
            <a:r>
              <a:rPr lang="nl-NL" dirty="0"/>
              <a:t>Letter klank koppeling</a:t>
            </a:r>
          </a:p>
          <a:p>
            <a:r>
              <a:rPr lang="nl-NL" dirty="0"/>
              <a:t>Klank letterkoppeling</a:t>
            </a:r>
          </a:p>
          <a:p>
            <a:r>
              <a:rPr lang="nl-NL" dirty="0"/>
              <a:t>Synthese </a:t>
            </a:r>
          </a:p>
          <a:p>
            <a:r>
              <a:rPr lang="nl-NL" dirty="0"/>
              <a:t>Morfeemherkenning</a:t>
            </a:r>
          </a:p>
          <a:p>
            <a:r>
              <a:rPr lang="nl-NL" dirty="0"/>
              <a:t>Woordbeeld</a:t>
            </a:r>
          </a:p>
          <a:p>
            <a:r>
              <a:rPr lang="nl-NL" dirty="0"/>
              <a:t>Zinsdeel</a:t>
            </a:r>
          </a:p>
          <a:p>
            <a:pPr marL="0" indent="0">
              <a:buNone/>
            </a:pPr>
            <a:endParaRPr lang="nl-NL" b="1" dirty="0"/>
          </a:p>
          <a:p>
            <a:pPr marL="0" indent="0" algn="ctr">
              <a:buNone/>
            </a:pPr>
            <a:endParaRPr lang="nl-NL" b="1" dirty="0"/>
          </a:p>
        </p:txBody>
      </p:sp>
    </p:spTree>
    <p:extLst>
      <p:ext uri="{BB962C8B-B14F-4D97-AF65-F5344CB8AC3E}">
        <p14:creationId xmlns:p14="http://schemas.microsoft.com/office/powerpoint/2010/main" val="3263023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TAALBESCHOUWING VANAF</a:t>
            </a:r>
          </a:p>
          <a:p>
            <a:pPr marL="0" indent="0" algn="ctr">
              <a:buNone/>
            </a:pPr>
            <a:endParaRPr lang="nl-NL" b="1" dirty="0"/>
          </a:p>
          <a:p>
            <a:r>
              <a:rPr lang="nl-NL" dirty="0"/>
              <a:t>Zinsstructuur/grammatica (betekenisdragers)</a:t>
            </a:r>
          </a:p>
          <a:p>
            <a:r>
              <a:rPr lang="nl-NL" dirty="0"/>
              <a:t>Woordbenoeming(categoriseren naar functie)</a:t>
            </a:r>
          </a:p>
          <a:p>
            <a:r>
              <a:rPr lang="nl-NL" dirty="0"/>
              <a:t>Tekstherkenning naar vorm en functie</a:t>
            </a:r>
          </a:p>
          <a:p>
            <a:r>
              <a:rPr lang="nl-NL" dirty="0"/>
              <a:t>Tekstsoorten: Informatieve-, overtuigende, opiniërende, activerende, instructieve..</a:t>
            </a:r>
          </a:p>
          <a:p>
            <a:pPr marL="0" indent="0" algn="ctr">
              <a:buNone/>
            </a:pPr>
            <a:endParaRPr lang="nl-NL" b="1" dirty="0"/>
          </a:p>
        </p:txBody>
      </p:sp>
    </p:spTree>
    <p:extLst>
      <p:ext uri="{BB962C8B-B14F-4D97-AF65-F5344CB8AC3E}">
        <p14:creationId xmlns:p14="http://schemas.microsoft.com/office/powerpoint/2010/main" val="62357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3" name="Tijdelijke aanduiding voor inhoud 2">
            <a:extLst>
              <a:ext uri="{FF2B5EF4-FFF2-40B4-BE49-F238E27FC236}">
                <a16:creationId xmlns:a16="http://schemas.microsoft.com/office/drawing/2014/main" id="{A0AF1E31-C672-48EE-ABE6-60535C159F75}"/>
              </a:ext>
            </a:extLst>
          </p:cNvPr>
          <p:cNvSpPr>
            <a:spLocks noGrp="1"/>
          </p:cNvSpPr>
          <p:nvPr>
            <p:ph idx="1"/>
          </p:nvPr>
        </p:nvSpPr>
        <p:spPr/>
        <p:txBody>
          <a:bodyPr/>
          <a:lstStyle/>
          <a:p>
            <a:pPr marL="0" indent="0" algn="ctr">
              <a:buNone/>
            </a:pPr>
            <a:r>
              <a:rPr lang="nl-NL" b="1" dirty="0"/>
              <a:t>PLANNING</a:t>
            </a:r>
          </a:p>
          <a:p>
            <a:pPr marL="0" indent="0" algn="ctr">
              <a:buNone/>
            </a:pPr>
            <a:endParaRPr lang="nl-NL" b="1" dirty="0"/>
          </a:p>
          <a:p>
            <a:r>
              <a:rPr lang="nl-NL" b="1" dirty="0"/>
              <a:t>Energizer</a:t>
            </a:r>
          </a:p>
          <a:p>
            <a:r>
              <a:rPr lang="nl-NL" b="1" dirty="0"/>
              <a:t>Voorgeschiedenis</a:t>
            </a:r>
          </a:p>
          <a:p>
            <a:r>
              <a:rPr lang="nl-NL" b="1" dirty="0"/>
              <a:t>Lezing Betty van Dam</a:t>
            </a:r>
          </a:p>
          <a:p>
            <a:r>
              <a:rPr lang="nl-NL" b="1" dirty="0"/>
              <a:t>Ophalen van ervaringen en </a:t>
            </a:r>
            <a:r>
              <a:rPr lang="nl-NL" b="1" dirty="0" err="1"/>
              <a:t>good</a:t>
            </a:r>
            <a:r>
              <a:rPr lang="nl-NL" b="1" dirty="0"/>
              <a:t> </a:t>
            </a:r>
            <a:r>
              <a:rPr lang="nl-NL" b="1" dirty="0" err="1"/>
              <a:t>practices</a:t>
            </a:r>
            <a:endParaRPr lang="nl-NL" b="1" dirty="0"/>
          </a:p>
          <a:p>
            <a:r>
              <a:rPr lang="nl-NL" b="1" dirty="0"/>
              <a:t>Hoe verder!</a:t>
            </a:r>
          </a:p>
        </p:txBody>
      </p:sp>
    </p:spTree>
    <p:extLst>
      <p:ext uri="{BB962C8B-B14F-4D97-AF65-F5344CB8AC3E}">
        <p14:creationId xmlns:p14="http://schemas.microsoft.com/office/powerpoint/2010/main" val="4073532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fontScale="92500" lnSpcReduction="20000"/>
          </a:bodyPr>
          <a:lstStyle/>
          <a:p>
            <a:pPr marL="0" indent="0" algn="ctr">
              <a:buNone/>
            </a:pPr>
            <a:r>
              <a:rPr lang="nl-NL" b="1" dirty="0"/>
              <a:t>De verbinding met mondelinge taaluitingen</a:t>
            </a:r>
          </a:p>
          <a:p>
            <a:pPr marL="0" indent="0">
              <a:buNone/>
            </a:pPr>
            <a:r>
              <a:rPr lang="nl-NL" dirty="0"/>
              <a:t>Taalsociologie</a:t>
            </a:r>
          </a:p>
          <a:p>
            <a:r>
              <a:rPr lang="nl-NL" dirty="0"/>
              <a:t>Iedere uiting is een taalhandeling: opdracht geven, vermaken, vragen, informatie geven, uitleggen, corrigeren, verwijten, beschuldigen, liefde verklaren, compliment geven, medeleven tonen, hulp vragen……</a:t>
            </a:r>
          </a:p>
          <a:p>
            <a:r>
              <a:rPr lang="nl-NL" dirty="0"/>
              <a:t>Taalgebruik: stem, intonatie, accent, man, vrouw, oud jong, verstaanbaarheid, tempo…</a:t>
            </a:r>
          </a:p>
          <a:p>
            <a:r>
              <a:rPr lang="nl-NL" dirty="0"/>
              <a:t>Taalsoort: mannentaal, vrouwentaal, straattaal, chattaal, </a:t>
            </a:r>
          </a:p>
          <a:p>
            <a:r>
              <a:rPr lang="nl-NL" dirty="0"/>
              <a:t>Taalinhoud: </a:t>
            </a:r>
            <a:r>
              <a:rPr lang="nl-NL" sz="2200" dirty="0"/>
              <a:t>“Wat zullen we vandaag eens eten?”</a:t>
            </a:r>
          </a:p>
          <a:p>
            <a:r>
              <a:rPr lang="nl-NL" dirty="0"/>
              <a:t>                      </a:t>
            </a:r>
            <a:r>
              <a:rPr lang="nl-NL" sz="2200" dirty="0"/>
              <a:t>“Wat staat hier in mijn grote boek?” </a:t>
            </a:r>
          </a:p>
          <a:p>
            <a:pPr marL="0" indent="0">
              <a:buNone/>
            </a:pPr>
            <a:endParaRPr lang="nl-NL" b="1" dirty="0"/>
          </a:p>
          <a:p>
            <a:pPr marL="0" indent="0" algn="ctr">
              <a:buNone/>
            </a:pPr>
            <a:endParaRPr lang="nl-NL" sz="1300"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4208834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a:xfrm>
            <a:off x="628649" y="1825625"/>
            <a:ext cx="8137663" cy="4351338"/>
          </a:xfrm>
        </p:spPr>
        <p:txBody>
          <a:bodyPr>
            <a:normAutofit lnSpcReduction="10000"/>
          </a:bodyPr>
          <a:lstStyle/>
          <a:p>
            <a:pPr marL="0" indent="0">
              <a:buNone/>
            </a:pPr>
            <a:r>
              <a:rPr lang="nl-NL" b="1" dirty="0"/>
              <a:t>Interactieve tekstbehandeling, nadenken over vorm:</a:t>
            </a:r>
          </a:p>
          <a:p>
            <a:pPr marL="0" indent="0">
              <a:buNone/>
            </a:pPr>
            <a:r>
              <a:rPr lang="nl-NL" dirty="0"/>
              <a:t>Wat is het verschil tussen:</a:t>
            </a:r>
          </a:p>
          <a:p>
            <a:pPr marL="0" indent="0">
              <a:buNone/>
            </a:pPr>
            <a:endParaRPr lang="nl-NL" dirty="0"/>
          </a:p>
          <a:p>
            <a:pPr marL="0" indent="0">
              <a:buNone/>
            </a:pPr>
            <a:r>
              <a:rPr lang="nl-NL" dirty="0"/>
              <a:t>Het kan moeilijk zijn..</a:t>
            </a:r>
          </a:p>
          <a:p>
            <a:pPr marL="0" indent="0">
              <a:buNone/>
            </a:pPr>
            <a:r>
              <a:rPr lang="nl-NL" dirty="0"/>
              <a:t>Het zou moeilijk kunnen zijn..</a:t>
            </a:r>
          </a:p>
          <a:p>
            <a:pPr marL="0" indent="0">
              <a:buNone/>
            </a:pPr>
            <a:endParaRPr lang="nl-NL" dirty="0"/>
          </a:p>
          <a:p>
            <a:pPr marL="0" indent="0">
              <a:buNone/>
            </a:pPr>
            <a:r>
              <a:rPr lang="nl-NL" dirty="0"/>
              <a:t>Vul zes zinnen aan met:</a:t>
            </a:r>
          </a:p>
          <a:p>
            <a:pPr marL="0" indent="0">
              <a:buNone/>
            </a:pPr>
            <a:r>
              <a:rPr lang="nl-NL" dirty="0"/>
              <a:t>Skiën kan moeilijk zijn als:</a:t>
            </a:r>
          </a:p>
          <a:p>
            <a:pPr marL="0" indent="0">
              <a:buNone/>
            </a:pPr>
            <a:r>
              <a:rPr lang="nl-NL" dirty="0"/>
              <a:t>Skiën zou moeilijk kunnen zijn als:</a:t>
            </a:r>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2758080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lnSpcReduction="10000"/>
          </a:bodyPr>
          <a:lstStyle/>
          <a:p>
            <a:pPr marL="0" indent="0" algn="ctr">
              <a:buNone/>
            </a:pPr>
            <a:r>
              <a:rPr lang="nl-NL" b="1" dirty="0"/>
              <a:t>Skiën kan moeilijk zijn als:</a:t>
            </a:r>
          </a:p>
          <a:p>
            <a:r>
              <a:rPr lang="nl-NL" dirty="0"/>
              <a:t>Er geen sneeuw ligt</a:t>
            </a:r>
          </a:p>
          <a:p>
            <a:r>
              <a:rPr lang="nl-NL" dirty="0"/>
              <a:t>Als je een been hebt</a:t>
            </a:r>
          </a:p>
          <a:p>
            <a:r>
              <a:rPr lang="nl-NL" dirty="0"/>
              <a:t>Als je ski kapot is</a:t>
            </a:r>
          </a:p>
          <a:p>
            <a:r>
              <a:rPr lang="nl-NL" dirty="0"/>
              <a:t>Als er geen berg in de buurt is</a:t>
            </a:r>
          </a:p>
          <a:p>
            <a:r>
              <a:rPr lang="nl-NL" dirty="0"/>
              <a:t>Als je geen ski’s hebt</a:t>
            </a:r>
          </a:p>
          <a:p>
            <a:r>
              <a:rPr lang="nl-NL" dirty="0"/>
              <a:t>Als er obstakels op de berg staan</a:t>
            </a:r>
          </a:p>
          <a:p>
            <a:endParaRPr lang="nl-NL" dirty="0"/>
          </a:p>
          <a:p>
            <a:r>
              <a:rPr lang="nl-NL" dirty="0"/>
              <a:t>(ontbrekende voorwaarden extrinsiek)</a:t>
            </a:r>
          </a:p>
          <a:p>
            <a:pPr marL="0" indent="0">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2110418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fontScale="85000" lnSpcReduction="20000"/>
          </a:bodyPr>
          <a:lstStyle/>
          <a:p>
            <a:pPr marL="0" indent="0" algn="ctr">
              <a:buNone/>
            </a:pPr>
            <a:r>
              <a:rPr lang="nl-NL" b="1" dirty="0"/>
              <a:t>Skiën zou moeilijk kunnen zijn als:</a:t>
            </a:r>
          </a:p>
          <a:p>
            <a:r>
              <a:rPr lang="nl-NL" dirty="0"/>
              <a:t>Je een te moeilijke piste neemt</a:t>
            </a:r>
          </a:p>
          <a:p>
            <a:r>
              <a:rPr lang="nl-NL" dirty="0"/>
              <a:t>Je te moe bent</a:t>
            </a:r>
          </a:p>
          <a:p>
            <a:r>
              <a:rPr lang="nl-NL" dirty="0"/>
              <a:t>Je te weinig ervaring hebt</a:t>
            </a:r>
          </a:p>
          <a:p>
            <a:r>
              <a:rPr lang="nl-NL" dirty="0"/>
              <a:t>Je technieken niet beheerst</a:t>
            </a:r>
          </a:p>
          <a:p>
            <a:r>
              <a:rPr lang="nl-NL" dirty="0"/>
              <a:t>Je niet tegen kou kan</a:t>
            </a:r>
          </a:p>
          <a:p>
            <a:r>
              <a:rPr lang="nl-NL" dirty="0"/>
              <a:t>Je hoogtevrees hebt</a:t>
            </a:r>
          </a:p>
          <a:p>
            <a:r>
              <a:rPr lang="nl-NL" dirty="0"/>
              <a:t>Je bang bent</a:t>
            </a:r>
          </a:p>
          <a:p>
            <a:r>
              <a:rPr lang="nl-NL" dirty="0"/>
              <a:t>Je een been hebt</a:t>
            </a:r>
          </a:p>
          <a:p>
            <a:endParaRPr lang="nl-NL" dirty="0"/>
          </a:p>
          <a:p>
            <a:r>
              <a:rPr lang="nl-NL" dirty="0"/>
              <a:t>(overbrugbare persoonlijke factoren)</a:t>
            </a:r>
          </a:p>
          <a:p>
            <a:endParaRPr lang="nl-NL" dirty="0"/>
          </a:p>
          <a:p>
            <a:endParaRPr lang="nl-NL" sz="1300" dirty="0"/>
          </a:p>
          <a:p>
            <a:pPr marL="0" indent="0" algn="ctr">
              <a:buNone/>
            </a:pPr>
            <a:endParaRPr lang="nl-NL" dirty="0"/>
          </a:p>
        </p:txBody>
      </p:sp>
    </p:spTree>
    <p:extLst>
      <p:ext uri="{BB962C8B-B14F-4D97-AF65-F5344CB8AC3E}">
        <p14:creationId xmlns:p14="http://schemas.microsoft.com/office/powerpoint/2010/main" val="1395542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sz="4000" b="1" dirty="0"/>
              <a:t>Lezen kan moeilijk zijn</a:t>
            </a:r>
          </a:p>
          <a:p>
            <a:pPr marL="0" indent="0" algn="ctr">
              <a:buNone/>
            </a:pPr>
            <a:endParaRPr lang="nl-NL" sz="4000" b="1" dirty="0"/>
          </a:p>
          <a:p>
            <a:pPr marL="0" indent="0" algn="ctr">
              <a:buNone/>
            </a:pPr>
            <a:r>
              <a:rPr lang="nl-NL" sz="4000" b="1" dirty="0"/>
              <a:t>Lezen zou moeilijk kunnen zijn</a:t>
            </a:r>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1727300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Lezen kan moeilijk zijn als:</a:t>
            </a:r>
          </a:p>
          <a:p>
            <a:pPr marL="0" indent="0" algn="ctr">
              <a:buNone/>
            </a:pPr>
            <a:endParaRPr lang="nl-NL" b="1" dirty="0"/>
          </a:p>
          <a:p>
            <a:r>
              <a:rPr lang="nl-NL" dirty="0"/>
              <a:t>Er onbekende woorden in de tekst staan</a:t>
            </a:r>
          </a:p>
          <a:p>
            <a:r>
              <a:rPr lang="nl-NL" dirty="0"/>
              <a:t>De tekst te lang is</a:t>
            </a:r>
          </a:p>
          <a:p>
            <a:r>
              <a:rPr lang="nl-NL" dirty="0"/>
              <a:t>De tekst niet aansluit bij het bekende</a:t>
            </a:r>
          </a:p>
          <a:p>
            <a:r>
              <a:rPr lang="nl-NL" dirty="0"/>
              <a:t>De schrijver te veel weglaat</a:t>
            </a:r>
          </a:p>
          <a:p>
            <a:r>
              <a:rPr lang="nl-NL" dirty="0"/>
              <a:t>De tekst geen titel heeft</a:t>
            </a:r>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800434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Lezen zou moeilijk kunnen zijn als:</a:t>
            </a:r>
          </a:p>
          <a:p>
            <a:r>
              <a:rPr lang="nl-NL" dirty="0"/>
              <a:t>Als men technische leesproblemen heeft</a:t>
            </a:r>
          </a:p>
          <a:p>
            <a:r>
              <a:rPr lang="nl-NL" dirty="0"/>
              <a:t>Als men geen ervaring of kennis heeft over het onderwerp van de tekst</a:t>
            </a:r>
          </a:p>
          <a:p>
            <a:r>
              <a:rPr lang="nl-NL" dirty="0"/>
              <a:t>Als men de tijd en de rust niet kan opbrengen om de verhaallijn vast te houden</a:t>
            </a:r>
          </a:p>
          <a:p>
            <a:r>
              <a:rPr lang="nl-NL" dirty="0"/>
              <a:t>Als men geen interesse heeft in het onderwerp</a:t>
            </a:r>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1693195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Lezen zou moeilijk kunnen zijn als:</a:t>
            </a:r>
          </a:p>
          <a:p>
            <a:pPr marL="0" indent="0" algn="ctr">
              <a:buNone/>
            </a:pPr>
            <a:endParaRPr lang="nl-NL" b="1" dirty="0"/>
          </a:p>
          <a:p>
            <a:pPr marL="0" indent="0" algn="ctr">
              <a:buNone/>
            </a:pPr>
            <a:r>
              <a:rPr lang="nl-NL" dirty="0"/>
              <a:t>Als de noodzaak om iets te lezen er niet is.</a:t>
            </a:r>
          </a:p>
          <a:p>
            <a:pPr marL="0" indent="0" algn="ctr">
              <a:buNone/>
            </a:pPr>
            <a:endParaRPr lang="nl-NL" dirty="0"/>
          </a:p>
          <a:p>
            <a:pPr marL="0" indent="0" algn="ctr">
              <a:buNone/>
            </a:pPr>
            <a:endParaRPr lang="nl-NL" sz="1300" dirty="0"/>
          </a:p>
          <a:p>
            <a:pPr marL="0" indent="0" algn="ctr">
              <a:buNone/>
            </a:pPr>
            <a:endParaRPr lang="nl-NL" dirty="0"/>
          </a:p>
        </p:txBody>
      </p:sp>
    </p:spTree>
    <p:extLst>
      <p:ext uri="{BB962C8B-B14F-4D97-AF65-F5344CB8AC3E}">
        <p14:creationId xmlns:p14="http://schemas.microsoft.com/office/powerpoint/2010/main" val="1945854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77F4B-A8C6-46E4-B781-22787782E22C}"/>
              </a:ext>
            </a:extLst>
          </p:cNvPr>
          <p:cNvSpPr>
            <a:spLocks noGrp="1"/>
          </p:cNvSpPr>
          <p:nvPr>
            <p:ph type="title"/>
          </p:nvPr>
        </p:nvSpPr>
        <p:spPr>
          <a:xfrm>
            <a:off x="623888" y="768349"/>
            <a:ext cx="7886700" cy="1242183"/>
          </a:xfrm>
        </p:spPr>
        <p:txBody>
          <a:bodyPr>
            <a:normAutofit fontScale="90000"/>
          </a:bodyPr>
          <a:lstStyle/>
          <a:p>
            <a:pPr algn="ctr"/>
            <a:r>
              <a:rPr lang="nl-NL" sz="5300" b="1" dirty="0">
                <a:solidFill>
                  <a:schemeClr val="bg1"/>
                </a:solidFill>
              </a:rPr>
              <a:t>Terug naar de geschiedenis</a:t>
            </a:r>
            <a:r>
              <a:rPr lang="nl-NL" sz="8000" b="1" dirty="0">
                <a:solidFill>
                  <a:schemeClr val="bg1"/>
                </a:solidFill>
              </a:rPr>
              <a:t>…</a:t>
            </a:r>
          </a:p>
        </p:txBody>
      </p:sp>
      <p:sp>
        <p:nvSpPr>
          <p:cNvPr id="3" name="Tijdelijke aanduiding voor tekst 2">
            <a:extLst>
              <a:ext uri="{FF2B5EF4-FFF2-40B4-BE49-F238E27FC236}">
                <a16:creationId xmlns:a16="http://schemas.microsoft.com/office/drawing/2014/main" id="{77462AE9-7221-4200-B63A-A1D1E21124BA}"/>
              </a:ext>
            </a:extLst>
          </p:cNvPr>
          <p:cNvSpPr>
            <a:spLocks noGrp="1"/>
          </p:cNvSpPr>
          <p:nvPr>
            <p:ph type="body" idx="1"/>
          </p:nvPr>
        </p:nvSpPr>
        <p:spPr>
          <a:xfrm>
            <a:off x="623888" y="2445026"/>
            <a:ext cx="7886700" cy="3644625"/>
          </a:xfrm>
        </p:spPr>
        <p:txBody>
          <a:bodyPr/>
          <a:lstStyle/>
          <a:p>
            <a:pPr algn="ctr"/>
            <a:r>
              <a:rPr lang="nl-NL" dirty="0">
                <a:solidFill>
                  <a:schemeClr val="bg1"/>
                </a:solidFill>
              </a:rPr>
              <a:t>Bij het onderzoek in 2005 werd inmiddels ook al duidelijk  dat kinderen weinig plezier beleefden in het Begrijpend Leesonderwijs en dat er door deze methodische aanpak steeds minder leeskilometers gemaakt werden!</a:t>
            </a:r>
          </a:p>
          <a:p>
            <a:pPr algn="ctr"/>
            <a:endParaRPr lang="nl-NL" dirty="0"/>
          </a:p>
        </p:txBody>
      </p:sp>
    </p:spTree>
    <p:extLst>
      <p:ext uri="{BB962C8B-B14F-4D97-AF65-F5344CB8AC3E}">
        <p14:creationId xmlns:p14="http://schemas.microsoft.com/office/powerpoint/2010/main" val="409866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VISIE CITO</a:t>
            </a:r>
          </a:p>
          <a:p>
            <a:pPr marL="0" indent="0">
              <a:buNone/>
            </a:pPr>
            <a:r>
              <a:rPr lang="nl-NL" dirty="0"/>
              <a:t>Cito stelde in 2008 in hun rapportage Eindtoets Basisonderwijs dat zij de scores van de leerlingen op de toets Begrijpend Lezen als indicator voor de intelligentie gebruikt. Er staat nog een interessante constatering: Cito is van mening dat onderwijs in begrijpend lezen weinig invloed heeft op de bij de toetsen behaalde resultaten.</a:t>
            </a:r>
            <a:br>
              <a:rPr lang="nl-NL" dirty="0"/>
            </a:br>
            <a:endParaRPr lang="nl-NL" dirty="0"/>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52747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3" name="Tijdelijke aanduiding voor inhoud 2">
            <a:extLst>
              <a:ext uri="{FF2B5EF4-FFF2-40B4-BE49-F238E27FC236}">
                <a16:creationId xmlns:a16="http://schemas.microsoft.com/office/drawing/2014/main" id="{A0AF1E31-C672-48EE-ABE6-60535C159F75}"/>
              </a:ext>
            </a:extLst>
          </p:cNvPr>
          <p:cNvSpPr>
            <a:spLocks noGrp="1"/>
          </p:cNvSpPr>
          <p:nvPr>
            <p:ph idx="1"/>
          </p:nvPr>
        </p:nvSpPr>
        <p:spPr>
          <a:xfrm>
            <a:off x="628650" y="1253331"/>
            <a:ext cx="7886700" cy="4093921"/>
          </a:xfrm>
        </p:spPr>
        <p:txBody>
          <a:bodyPr>
            <a:normAutofit fontScale="92500" lnSpcReduction="20000"/>
          </a:bodyPr>
          <a:lstStyle/>
          <a:p>
            <a:pPr marL="0" indent="0" algn="ctr">
              <a:buNone/>
            </a:pPr>
            <a:r>
              <a:rPr lang="nl-NL" b="1"/>
              <a:t>ENERGIZER</a:t>
            </a:r>
            <a:r>
              <a:rPr lang="nl-NL" b="1" dirty="0"/>
              <a:t>!</a:t>
            </a:r>
          </a:p>
          <a:p>
            <a:pPr marL="0" indent="0" algn="ctr">
              <a:buNone/>
            </a:pPr>
            <a:endParaRPr lang="nl-NL" b="1" dirty="0"/>
          </a:p>
          <a:p>
            <a:pPr marL="0" indent="0" algn="ctr">
              <a:buNone/>
            </a:pPr>
            <a:endParaRPr lang="nl-NL" b="1" dirty="0"/>
          </a:p>
          <a:p>
            <a:pPr marL="0" indent="0" algn="ctr">
              <a:buNone/>
            </a:pPr>
            <a:endParaRPr lang="nl-NL" b="1" dirty="0"/>
          </a:p>
          <a:p>
            <a:pPr marL="0" indent="0" algn="ctr">
              <a:buNone/>
            </a:pPr>
            <a:endParaRPr lang="nl-NL" b="1" dirty="0"/>
          </a:p>
          <a:p>
            <a:pPr marL="0" indent="0">
              <a:buNone/>
            </a:pPr>
            <a:r>
              <a:rPr lang="nl-NL" sz="2400" b="1" dirty="0"/>
              <a:t>Duim: 		Lievelingseten</a:t>
            </a:r>
          </a:p>
          <a:p>
            <a:pPr marL="0" indent="0">
              <a:buNone/>
            </a:pPr>
            <a:r>
              <a:rPr lang="nl-NL" sz="2400" b="1" dirty="0"/>
              <a:t>Wijsvinger: 	Lievelingsvakantieland</a:t>
            </a:r>
          </a:p>
          <a:p>
            <a:pPr marL="0" indent="0">
              <a:buNone/>
            </a:pPr>
            <a:r>
              <a:rPr lang="nl-NL" sz="2400" b="1" dirty="0"/>
              <a:t>Middelvinger: 	Lievelingsboek</a:t>
            </a:r>
          </a:p>
          <a:p>
            <a:pPr marL="0" indent="0">
              <a:buNone/>
            </a:pPr>
            <a:r>
              <a:rPr lang="nl-NL" sz="2400" b="1" dirty="0"/>
              <a:t>Ringvinger: 	Lievelingskinderboek </a:t>
            </a:r>
          </a:p>
          <a:p>
            <a:pPr marL="0" indent="0">
              <a:buNone/>
            </a:pPr>
            <a:r>
              <a:rPr lang="nl-NL" sz="2400" b="1" dirty="0"/>
              <a:t>Pink:   		Verwachting van Leuk, leren lezen!</a:t>
            </a:r>
          </a:p>
        </p:txBody>
      </p:sp>
      <p:pic>
        <p:nvPicPr>
          <p:cNvPr id="4" name="Afbeelding 3">
            <a:extLst>
              <a:ext uri="{FF2B5EF4-FFF2-40B4-BE49-F238E27FC236}">
                <a16:creationId xmlns:a16="http://schemas.microsoft.com/office/drawing/2014/main" id="{BAD832DF-FFBA-4125-9F54-8B195FFD0DCB}"/>
              </a:ext>
            </a:extLst>
          </p:cNvPr>
          <p:cNvPicPr>
            <a:picLocks noChangeAspect="1"/>
          </p:cNvPicPr>
          <p:nvPr/>
        </p:nvPicPr>
        <p:blipFill>
          <a:blip r:embed="rId3"/>
          <a:stretch>
            <a:fillRect/>
          </a:stretch>
        </p:blipFill>
        <p:spPr>
          <a:xfrm>
            <a:off x="3965340" y="1609602"/>
            <a:ext cx="1416443" cy="1690689"/>
          </a:xfrm>
          <a:prstGeom prst="rect">
            <a:avLst/>
          </a:prstGeom>
        </p:spPr>
      </p:pic>
    </p:spTree>
    <p:extLst>
      <p:ext uri="{BB962C8B-B14F-4D97-AF65-F5344CB8AC3E}">
        <p14:creationId xmlns:p14="http://schemas.microsoft.com/office/powerpoint/2010/main" val="320198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Wat is dan wel van invloed op het goed scoren op de Cito toets?</a:t>
            </a:r>
          </a:p>
          <a:p>
            <a:r>
              <a:rPr lang="nl-NL" dirty="0"/>
              <a:t>Vlot kunnen lezen (techniek)</a:t>
            </a:r>
          </a:p>
          <a:p>
            <a:r>
              <a:rPr lang="nl-NL" dirty="0"/>
              <a:t>Een ervaren lezer zijn </a:t>
            </a:r>
          </a:p>
          <a:p>
            <a:r>
              <a:rPr lang="nl-NL" dirty="0"/>
              <a:t>Brede kennis van de wereld hebben</a:t>
            </a:r>
          </a:p>
          <a:p>
            <a:r>
              <a:rPr lang="nl-NL" dirty="0"/>
              <a:t>Grammaticale functies kennen</a:t>
            </a:r>
          </a:p>
          <a:p>
            <a:r>
              <a:rPr lang="nl-NL" dirty="0"/>
              <a:t>Rust en concentratie kunnen opbrengen</a:t>
            </a:r>
          </a:p>
          <a:p>
            <a:r>
              <a:rPr lang="nl-NL" dirty="0"/>
              <a:t>Vertrouwd zijn met de manier van vragen             stellen van de toets</a:t>
            </a:r>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3474712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Joop </a:t>
            </a:r>
            <a:r>
              <a:rPr lang="nl-NL" b="1" dirty="0" err="1"/>
              <a:t>Stoeldrayer</a:t>
            </a:r>
            <a:r>
              <a:rPr lang="nl-NL" b="1" dirty="0"/>
              <a:t> en Marijke Boers 2005 verwijzen naar het kerndoel:</a:t>
            </a:r>
          </a:p>
          <a:p>
            <a:pPr marL="0" indent="0" algn="ctr">
              <a:buNone/>
            </a:pPr>
            <a:endParaRPr lang="nl-NL" b="1" dirty="0"/>
          </a:p>
          <a:p>
            <a:pPr marL="0" indent="0" algn="ctr">
              <a:buNone/>
            </a:pPr>
            <a:r>
              <a:rPr lang="nl-NL" dirty="0"/>
              <a:t>De leerlingen krijgen plezier in het lezen en schrijven voor hen bestemde verhalen, gedichten en informatieve teksten.</a:t>
            </a:r>
          </a:p>
          <a:p>
            <a:pPr marL="0" indent="0" algn="ctr">
              <a:buNone/>
            </a:pPr>
            <a:r>
              <a:rPr lang="nl-NL" b="1" dirty="0"/>
              <a:t>En dat is nu precies wat men niet bereikt heeft…</a:t>
            </a:r>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1234331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Strategieën toepassen en bewust aanleren moet geen uitgangspunt voor didactiek!</a:t>
            </a:r>
          </a:p>
          <a:p>
            <a:r>
              <a:rPr lang="nl-NL" dirty="0"/>
              <a:t>Lezen moet leuk en zinvol zijn!</a:t>
            </a:r>
          </a:p>
          <a:p>
            <a:r>
              <a:rPr lang="nl-NL" dirty="0"/>
              <a:t>Veel lezen, veel boeken en veel praten over inhouden in plaats van toetsen.</a:t>
            </a:r>
          </a:p>
          <a:p>
            <a:r>
              <a:rPr lang="nl-NL" dirty="0"/>
              <a:t>Strategieën pas je onbewust of half onbewust toe als je veel leeservaring hebt; je kunt ze niet expliciet aanleren!</a:t>
            </a:r>
          </a:p>
          <a:p>
            <a:r>
              <a:rPr lang="nl-NL" dirty="0"/>
              <a:t>Je leest om de inhoud!</a:t>
            </a:r>
            <a:endParaRPr lang="nl-NL" b="1" dirty="0"/>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2491066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WE ZIJN DUS OP DE GOEDE WEG?</a:t>
            </a:r>
          </a:p>
          <a:p>
            <a:pPr marL="0" indent="0" algn="ctr">
              <a:buNone/>
            </a:pPr>
            <a:endParaRPr lang="nl-NL" sz="1300" b="1" dirty="0"/>
          </a:p>
          <a:p>
            <a:pPr marL="0" indent="0" algn="ctr">
              <a:buNone/>
            </a:pPr>
            <a:endParaRPr lang="nl-NL" dirty="0"/>
          </a:p>
          <a:p>
            <a:pPr marL="0" indent="0" algn="ctr">
              <a:buNone/>
            </a:pPr>
            <a:r>
              <a:rPr lang="nl-NL" dirty="0"/>
              <a:t>TOTDAT …</a:t>
            </a:r>
          </a:p>
          <a:p>
            <a:pPr marL="0" indent="0" algn="ctr">
              <a:buNone/>
            </a:pPr>
            <a:r>
              <a:rPr lang="nl-NL" dirty="0"/>
              <a:t>2007…</a:t>
            </a:r>
          </a:p>
          <a:p>
            <a:pPr marL="0" indent="0" algn="ctr">
              <a:buNone/>
            </a:pPr>
            <a:endParaRPr lang="nl-NL" dirty="0"/>
          </a:p>
        </p:txBody>
      </p:sp>
    </p:spTree>
    <p:extLst>
      <p:ext uri="{BB962C8B-B14F-4D97-AF65-F5344CB8AC3E}">
        <p14:creationId xmlns:p14="http://schemas.microsoft.com/office/powerpoint/2010/main" val="3908456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fontScale="92500" lnSpcReduction="20000"/>
          </a:bodyPr>
          <a:lstStyle/>
          <a:p>
            <a:pPr marL="0" indent="0" algn="ctr">
              <a:buNone/>
            </a:pPr>
            <a:r>
              <a:rPr lang="nl-NL" b="1" dirty="0"/>
              <a:t>Kees </a:t>
            </a:r>
            <a:r>
              <a:rPr lang="nl-NL" b="1" dirty="0" err="1"/>
              <a:t>Vernooy</a:t>
            </a:r>
            <a:r>
              <a:rPr lang="nl-NL" b="1" dirty="0"/>
              <a:t> </a:t>
            </a:r>
          </a:p>
          <a:p>
            <a:pPr marL="0" indent="0" algn="ctr">
              <a:buNone/>
            </a:pPr>
            <a:endParaRPr lang="nl-NL" sz="1300" b="1" dirty="0"/>
          </a:p>
          <a:p>
            <a:pPr marL="0" indent="0">
              <a:buNone/>
            </a:pPr>
            <a:r>
              <a:rPr lang="nl-NL" dirty="0"/>
              <a:t>Was net bezig met het ontwikkelen van een nieuwe glossy methode Leesestafette.</a:t>
            </a:r>
          </a:p>
          <a:p>
            <a:pPr marL="0" indent="0">
              <a:buNone/>
            </a:pPr>
            <a:r>
              <a:rPr lang="nl-NL" dirty="0"/>
              <a:t>Haalt “Evident </a:t>
            </a:r>
            <a:r>
              <a:rPr lang="nl-NL" dirty="0" err="1"/>
              <a:t>based</a:t>
            </a:r>
            <a:r>
              <a:rPr lang="nl-NL" dirty="0"/>
              <a:t>” onderzoeken aan met name uit Amerika.</a:t>
            </a:r>
          </a:p>
          <a:p>
            <a:pPr marL="0" indent="0">
              <a:buNone/>
            </a:pPr>
            <a:r>
              <a:rPr lang="nl-NL" dirty="0"/>
              <a:t>Promoot weer het onderwijs in strategieën maar brengt deze wel terug tot 7 en verwerkt deze in de nieuwe methode</a:t>
            </a:r>
          </a:p>
          <a:p>
            <a:pPr marL="0" indent="0">
              <a:buNone/>
            </a:pPr>
            <a:r>
              <a:rPr lang="nl-NL" dirty="0"/>
              <a:t>Trekt door het land met flamboyante spreekbeurten</a:t>
            </a:r>
          </a:p>
          <a:p>
            <a:pPr marL="0" indent="0">
              <a:buNone/>
            </a:pPr>
            <a:r>
              <a:rPr lang="nl-NL" dirty="0"/>
              <a:t>Zijn inzichten worden helaas nagevolgd, mede door inspectie.</a:t>
            </a:r>
          </a:p>
          <a:p>
            <a:pPr marL="0" indent="0" algn="ctr">
              <a:buNone/>
            </a:pPr>
            <a:endParaRPr lang="nl-NL" dirty="0"/>
          </a:p>
        </p:txBody>
      </p:sp>
    </p:spTree>
    <p:extLst>
      <p:ext uri="{BB962C8B-B14F-4D97-AF65-F5344CB8AC3E}">
        <p14:creationId xmlns:p14="http://schemas.microsoft.com/office/powerpoint/2010/main" val="4281725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NIEUWSBEGRIP:</a:t>
            </a:r>
          </a:p>
          <a:p>
            <a:pPr marL="0" indent="0" algn="ctr">
              <a:buNone/>
            </a:pPr>
            <a:endParaRPr lang="nl-NL" b="1" dirty="0"/>
          </a:p>
          <a:p>
            <a:pPr marL="0" indent="0" algn="ctr">
              <a:buNone/>
            </a:pPr>
            <a:r>
              <a:rPr lang="nl-NL" dirty="0"/>
              <a:t>CED ontwikkelt Nieuwsbegrip waarbij plezier, functionaliteit en ook weer de  strategieën gekoppeld worden.</a:t>
            </a:r>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445595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Volgens Kees </a:t>
            </a:r>
            <a:r>
              <a:rPr lang="nl-NL" b="1" dirty="0" err="1"/>
              <a:t>Vernooy</a:t>
            </a:r>
            <a:endParaRPr lang="nl-NL" b="1" dirty="0"/>
          </a:p>
          <a:p>
            <a:pPr marL="0" indent="0">
              <a:buNone/>
            </a:pPr>
            <a:r>
              <a:rPr lang="nl-NL" b="1" dirty="0"/>
              <a:t>Vooraf</a:t>
            </a:r>
          </a:p>
          <a:p>
            <a:r>
              <a:rPr lang="nl-NL" dirty="0"/>
              <a:t>Waarom ga ik deze tekst lezen? (doel)</a:t>
            </a:r>
          </a:p>
          <a:p>
            <a:r>
              <a:rPr lang="nl-NL" dirty="0"/>
              <a:t>Ik doe voorspellingen op basis van het vluchtig doorkijken van de tekst (inhoud)</a:t>
            </a:r>
          </a:p>
          <a:p>
            <a:r>
              <a:rPr lang="nl-NL" dirty="0"/>
              <a:t>Wat weet ik al ? (voorkennis)</a:t>
            </a:r>
          </a:p>
          <a:p>
            <a:pPr marL="0" indent="0" algn="ctr">
              <a:buNone/>
            </a:pPr>
            <a:endParaRPr lang="nl-NL" dirty="0"/>
          </a:p>
        </p:txBody>
      </p:sp>
    </p:spTree>
    <p:extLst>
      <p:ext uri="{BB962C8B-B14F-4D97-AF65-F5344CB8AC3E}">
        <p14:creationId xmlns:p14="http://schemas.microsoft.com/office/powerpoint/2010/main" val="2962555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Volgens Kees </a:t>
            </a:r>
            <a:r>
              <a:rPr lang="nl-NL" b="1" dirty="0" err="1"/>
              <a:t>Vernooy</a:t>
            </a:r>
            <a:endParaRPr lang="nl-NL" b="1" dirty="0"/>
          </a:p>
          <a:p>
            <a:pPr marL="0" indent="0">
              <a:buNone/>
            </a:pPr>
            <a:endParaRPr lang="nl-NL" dirty="0"/>
          </a:p>
          <a:p>
            <a:pPr marL="0" indent="0">
              <a:buNone/>
            </a:pPr>
            <a:r>
              <a:rPr lang="nl-NL" b="1" dirty="0"/>
              <a:t>Tijdens</a:t>
            </a:r>
          </a:p>
          <a:p>
            <a:r>
              <a:rPr lang="nl-NL" dirty="0"/>
              <a:t>Ik stel vragen over de tekst (vanuit het doel)</a:t>
            </a:r>
          </a:p>
          <a:p>
            <a:r>
              <a:rPr lang="nl-NL" dirty="0"/>
              <a:t>Ik visualiseer de inhoud van de tekst (schema, web, onderstrepen, aantekeningen maken)</a:t>
            </a:r>
          </a:p>
          <a:p>
            <a:r>
              <a:rPr lang="nl-NL" dirty="0"/>
              <a:t>Wat doe ik als ik het niet meer snap ? (herlezen, etc.)</a:t>
            </a:r>
          </a:p>
          <a:p>
            <a:pPr marL="0" indent="0">
              <a:buNone/>
            </a:pPr>
            <a:endParaRPr lang="nl-NL" dirty="0"/>
          </a:p>
          <a:p>
            <a:pPr marL="0" indent="0" algn="ctr">
              <a:buNone/>
            </a:pPr>
            <a:endParaRPr lang="nl-NL" dirty="0"/>
          </a:p>
        </p:txBody>
      </p:sp>
    </p:spTree>
    <p:extLst>
      <p:ext uri="{BB962C8B-B14F-4D97-AF65-F5344CB8AC3E}">
        <p14:creationId xmlns:p14="http://schemas.microsoft.com/office/powerpoint/2010/main" val="1087013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Volgens Kees </a:t>
            </a:r>
            <a:r>
              <a:rPr lang="nl-NL" b="1" dirty="0" err="1"/>
              <a:t>Vernooy</a:t>
            </a:r>
            <a:endParaRPr lang="nl-NL" b="1" dirty="0"/>
          </a:p>
          <a:p>
            <a:pPr marL="0" indent="0">
              <a:buNone/>
            </a:pPr>
            <a:endParaRPr lang="nl-NL" dirty="0"/>
          </a:p>
          <a:p>
            <a:pPr marL="0" indent="0">
              <a:buNone/>
            </a:pPr>
            <a:r>
              <a:rPr lang="nl-NL" b="1" dirty="0"/>
              <a:t>Na</a:t>
            </a:r>
          </a:p>
          <a:p>
            <a:r>
              <a:rPr lang="nl-NL" dirty="0"/>
              <a:t>Ik vat samen:  </a:t>
            </a:r>
          </a:p>
          <a:p>
            <a:r>
              <a:rPr lang="nl-NL" dirty="0"/>
              <a:t>Heb ik mijn leesdoel bereikt? </a:t>
            </a:r>
          </a:p>
          <a:p>
            <a:r>
              <a:rPr lang="nl-NL" dirty="0"/>
              <a:t>Kan ik de verkregen informatie gebruiken?</a:t>
            </a:r>
          </a:p>
          <a:p>
            <a:pPr marL="0" indent="0">
              <a:buNone/>
            </a:pPr>
            <a:endParaRPr lang="nl-NL" dirty="0"/>
          </a:p>
          <a:p>
            <a:pPr marL="0" indent="0" algn="ctr">
              <a:buNone/>
            </a:pPr>
            <a:endParaRPr lang="nl-NL" dirty="0"/>
          </a:p>
        </p:txBody>
      </p:sp>
    </p:spTree>
    <p:extLst>
      <p:ext uri="{BB962C8B-B14F-4D97-AF65-F5344CB8AC3E}">
        <p14:creationId xmlns:p14="http://schemas.microsoft.com/office/powerpoint/2010/main" val="380465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fontScale="92500" lnSpcReduction="10000"/>
          </a:bodyPr>
          <a:lstStyle/>
          <a:p>
            <a:pPr marL="0" indent="0" algn="ctr">
              <a:buNone/>
            </a:pPr>
            <a:r>
              <a:rPr lang="nl-NL" b="1" dirty="0"/>
              <a:t>En nog nemen de resultaten op de begrijpend leestoets niet toe!</a:t>
            </a:r>
          </a:p>
          <a:p>
            <a:pPr marL="0" indent="0">
              <a:buNone/>
            </a:pPr>
            <a:r>
              <a:rPr lang="nl-NL" dirty="0"/>
              <a:t>Wat weten we nu?</a:t>
            </a:r>
          </a:p>
          <a:p>
            <a:r>
              <a:rPr lang="nl-NL" dirty="0"/>
              <a:t>Leesstrategieën aanleren en oefenen heeft geen positief effect op het begrijpen van een tekst.</a:t>
            </a:r>
          </a:p>
          <a:p>
            <a:r>
              <a:rPr lang="nl-NL" dirty="0"/>
              <a:t>Kinderen ontwikkelen een hekel aan lezen door het oefenen van strategieën.</a:t>
            </a:r>
          </a:p>
          <a:p>
            <a:r>
              <a:rPr lang="nl-NL" dirty="0"/>
              <a:t>Door zoveel tijd in de bewerkingen te steken is er minder tijd om leeservaring op te doen en kilometers te maken.</a:t>
            </a:r>
          </a:p>
          <a:p>
            <a:r>
              <a:rPr lang="nl-NL" dirty="0"/>
              <a:t>Er is minder tijd voor het vak Taalbeschouwing</a:t>
            </a:r>
          </a:p>
          <a:p>
            <a:pPr marL="0" indent="0" algn="ctr">
              <a:buNone/>
            </a:pPr>
            <a:endParaRPr lang="nl-NL" b="1" dirty="0"/>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302362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lstStyle/>
          <a:p>
            <a:pPr marL="0" indent="0" algn="ctr">
              <a:buNone/>
            </a:pPr>
            <a:r>
              <a:rPr lang="nl-NL" b="1" dirty="0"/>
              <a:t>DOORSTROOM PROGRAMMA PO – VO</a:t>
            </a:r>
          </a:p>
          <a:p>
            <a:pPr marL="0" indent="0" algn="ctr">
              <a:buNone/>
            </a:pPr>
            <a:endParaRPr lang="nl-NL" dirty="0"/>
          </a:p>
          <a:p>
            <a:pPr marL="0" indent="0" algn="ctr">
              <a:buNone/>
            </a:pPr>
            <a:endParaRPr lang="nl-NL" dirty="0"/>
          </a:p>
        </p:txBody>
      </p:sp>
      <p:pic>
        <p:nvPicPr>
          <p:cNvPr id="8" name="Afbeelding 7">
            <a:extLst>
              <a:ext uri="{FF2B5EF4-FFF2-40B4-BE49-F238E27FC236}">
                <a16:creationId xmlns:a16="http://schemas.microsoft.com/office/drawing/2014/main" id="{80014659-A91B-4DCF-8037-C0FABD37FC8F}"/>
              </a:ext>
            </a:extLst>
          </p:cNvPr>
          <p:cNvPicPr>
            <a:picLocks noChangeAspect="1"/>
          </p:cNvPicPr>
          <p:nvPr/>
        </p:nvPicPr>
        <p:blipFill>
          <a:blip r:embed="rId3"/>
          <a:stretch>
            <a:fillRect/>
          </a:stretch>
        </p:blipFill>
        <p:spPr>
          <a:xfrm>
            <a:off x="2231749" y="2764113"/>
            <a:ext cx="4965852" cy="1976852"/>
          </a:xfrm>
          <a:prstGeom prst="rect">
            <a:avLst/>
          </a:prstGeom>
        </p:spPr>
      </p:pic>
    </p:spTree>
    <p:extLst>
      <p:ext uri="{BB962C8B-B14F-4D97-AF65-F5344CB8AC3E}">
        <p14:creationId xmlns:p14="http://schemas.microsoft.com/office/powerpoint/2010/main" val="3768795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Wat zegt Cito?</a:t>
            </a:r>
          </a:p>
          <a:p>
            <a:pPr marL="0" indent="0" algn="ctr">
              <a:buNone/>
            </a:pPr>
            <a:endParaRPr lang="nl-NL" b="1" dirty="0"/>
          </a:p>
          <a:p>
            <a:r>
              <a:rPr lang="nl-NL" dirty="0"/>
              <a:t>Toets begrijpend lezen geeft een indicatie voor de intelligentie en toetst geen leesbegrip.</a:t>
            </a:r>
          </a:p>
          <a:p>
            <a:endParaRPr lang="nl-NL" dirty="0"/>
          </a:p>
          <a:p>
            <a:r>
              <a:rPr lang="nl-NL" dirty="0"/>
              <a:t>Door strategieën te oefenen scoort men niet beter op de Cito toets.</a:t>
            </a:r>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204324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a:xfrm>
            <a:off x="628650" y="1825625"/>
            <a:ext cx="8167480" cy="4351338"/>
          </a:xfrm>
        </p:spPr>
        <p:txBody>
          <a:bodyPr>
            <a:normAutofit/>
          </a:bodyPr>
          <a:lstStyle/>
          <a:p>
            <a:pPr marL="0" indent="0" algn="ctr">
              <a:buNone/>
            </a:pPr>
            <a:r>
              <a:rPr lang="nl-NL" b="1" dirty="0"/>
              <a:t>VRAAG</a:t>
            </a:r>
          </a:p>
          <a:p>
            <a:pPr marL="0" indent="0">
              <a:buNone/>
            </a:pPr>
            <a:r>
              <a:rPr lang="nl-NL" dirty="0"/>
              <a:t>De sociaal-psychotische aandoening is een abject gevolg van de synchrone parafrase.</a:t>
            </a:r>
          </a:p>
          <a:p>
            <a:pPr marL="0" indent="0">
              <a:buNone/>
            </a:pPr>
            <a:r>
              <a:rPr lang="nl-NL" dirty="0"/>
              <a:t>O Woordenschat?</a:t>
            </a:r>
          </a:p>
          <a:p>
            <a:pPr marL="0" indent="0">
              <a:buNone/>
            </a:pPr>
            <a:r>
              <a:rPr lang="nl-NL" dirty="0"/>
              <a:t>O Kennis over- en achtergrond van het onderwerp?</a:t>
            </a:r>
          </a:p>
          <a:p>
            <a:pPr marL="0" indent="0">
              <a:buNone/>
            </a:pPr>
            <a:r>
              <a:rPr lang="nl-NL" dirty="0"/>
              <a:t>O Ideeënwereld?</a:t>
            </a:r>
          </a:p>
          <a:p>
            <a:pPr marL="0" indent="0">
              <a:buNone/>
            </a:pPr>
            <a:r>
              <a:rPr lang="nl-NL" dirty="0"/>
              <a:t>O Weglating?</a:t>
            </a:r>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2623966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VRAAG</a:t>
            </a:r>
          </a:p>
          <a:p>
            <a:pPr marL="0" indent="0">
              <a:buNone/>
            </a:pPr>
            <a:r>
              <a:rPr lang="nl-NL" dirty="0"/>
              <a:t>Omdat men nooit meer oorlog wilde, besloten de deelnemende landen om te gaan samenwerken. De grenzen werden opengezet en de invoerbelasting werd verlaagd tot 6%.</a:t>
            </a:r>
          </a:p>
          <a:p>
            <a:pPr marL="0" indent="0">
              <a:buNone/>
            </a:pPr>
            <a:r>
              <a:rPr lang="nl-NL" dirty="0"/>
              <a:t>O Woordkennis?</a:t>
            </a:r>
          </a:p>
          <a:p>
            <a:pPr marL="0" indent="0">
              <a:buNone/>
            </a:pPr>
            <a:r>
              <a:rPr lang="nl-NL" dirty="0"/>
              <a:t>O Ideeënwereld?</a:t>
            </a:r>
          </a:p>
          <a:p>
            <a:pPr marL="0" indent="0">
              <a:buNone/>
            </a:pPr>
            <a:r>
              <a:rPr lang="nl-NL" dirty="0"/>
              <a:t>O Kennis en achtergrond van het onderwerp?</a:t>
            </a:r>
          </a:p>
          <a:p>
            <a:pPr marL="0" indent="0">
              <a:buNone/>
            </a:pPr>
            <a:r>
              <a:rPr lang="nl-NL" dirty="0"/>
              <a:t>O Weglating door de schrijver?</a:t>
            </a:r>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1083456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a:xfrm>
            <a:off x="628650" y="1825625"/>
            <a:ext cx="8515350" cy="4351338"/>
          </a:xfrm>
        </p:spPr>
        <p:txBody>
          <a:bodyPr>
            <a:normAutofit/>
          </a:bodyPr>
          <a:lstStyle/>
          <a:p>
            <a:pPr marL="0" indent="0" algn="ctr">
              <a:buNone/>
            </a:pPr>
            <a:r>
              <a:rPr lang="nl-NL" b="1" dirty="0"/>
              <a:t>VRAAG</a:t>
            </a:r>
          </a:p>
          <a:p>
            <a:pPr marL="0" indent="0">
              <a:buNone/>
            </a:pPr>
            <a:r>
              <a:rPr lang="nl-NL" dirty="0"/>
              <a:t>De onomatopee is de minst voorkomende stijlfiguur.</a:t>
            </a:r>
          </a:p>
          <a:p>
            <a:pPr marL="0" indent="0">
              <a:buNone/>
            </a:pPr>
            <a:r>
              <a:rPr lang="nl-NL" dirty="0"/>
              <a:t>O Woordenschat</a:t>
            </a:r>
          </a:p>
          <a:p>
            <a:pPr marL="0" indent="0">
              <a:buNone/>
            </a:pPr>
            <a:r>
              <a:rPr lang="nl-NL" dirty="0"/>
              <a:t>O Ideeënwereld?</a:t>
            </a:r>
          </a:p>
          <a:p>
            <a:pPr marL="0" indent="0">
              <a:buNone/>
            </a:pPr>
            <a:r>
              <a:rPr lang="nl-NL" dirty="0"/>
              <a:t>O Gebrek aan kennis en achtergrond van het onderwerp?</a:t>
            </a:r>
          </a:p>
          <a:p>
            <a:pPr marL="0" indent="0">
              <a:buNone/>
            </a:pPr>
            <a:r>
              <a:rPr lang="nl-NL" dirty="0"/>
              <a:t>O Weglating?</a:t>
            </a:r>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3598405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a:xfrm>
            <a:off x="628650" y="1825625"/>
            <a:ext cx="8515350" cy="4351338"/>
          </a:xfrm>
        </p:spPr>
        <p:txBody>
          <a:bodyPr>
            <a:normAutofit/>
          </a:bodyPr>
          <a:lstStyle/>
          <a:p>
            <a:pPr marL="0" indent="0" algn="ctr">
              <a:buNone/>
            </a:pPr>
            <a:r>
              <a:rPr lang="nl-NL" dirty="0"/>
              <a:t>VRAAG</a:t>
            </a:r>
          </a:p>
          <a:p>
            <a:pPr marL="0" indent="0">
              <a:buNone/>
            </a:pPr>
            <a:endParaRPr lang="nl-NL" dirty="0"/>
          </a:p>
          <a:p>
            <a:pPr marL="0" indent="0">
              <a:buNone/>
            </a:pPr>
            <a:r>
              <a:rPr lang="nl-NL" dirty="0"/>
              <a:t>De onomatopee is de minst voorkomende stijlfiguur.</a:t>
            </a:r>
          </a:p>
          <a:p>
            <a:pPr marL="0" indent="0">
              <a:buNone/>
            </a:pPr>
            <a:r>
              <a:rPr lang="nl-NL" dirty="0"/>
              <a:t>O Woordenschat</a:t>
            </a:r>
          </a:p>
          <a:p>
            <a:pPr marL="0" indent="0">
              <a:buNone/>
            </a:pPr>
            <a:r>
              <a:rPr lang="nl-NL" dirty="0"/>
              <a:t>O Ideeënwereld?</a:t>
            </a:r>
          </a:p>
          <a:p>
            <a:pPr marL="0" indent="0">
              <a:buNone/>
            </a:pPr>
            <a:r>
              <a:rPr lang="nl-NL" dirty="0"/>
              <a:t>O Gebrek aan kennis en achtergrond van het onderwerp?</a:t>
            </a:r>
          </a:p>
          <a:p>
            <a:pPr marL="0" indent="0">
              <a:buNone/>
            </a:pPr>
            <a:r>
              <a:rPr lang="nl-NL" dirty="0"/>
              <a:t>O Weglating?</a:t>
            </a:r>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3639994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endParaRPr lang="nl-NL" dirty="0"/>
          </a:p>
          <a:p>
            <a:pPr marL="0" indent="0" algn="ctr">
              <a:buNone/>
            </a:pPr>
            <a:r>
              <a:rPr lang="nl-NL" dirty="0"/>
              <a:t>Bietsuiker is goedkoper dan rietsuiker. Dat komt omdat rietsuiker alleen de Europese Unie binnen mag komen als er belasting wordt betaald.</a:t>
            </a:r>
          </a:p>
          <a:p>
            <a:pPr marL="0" indent="0" algn="ctr">
              <a:buNone/>
            </a:pPr>
            <a:endParaRPr lang="nl-NL"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3407786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Wat zijn nu de kwesties?</a:t>
            </a:r>
          </a:p>
          <a:p>
            <a:pPr marL="0" indent="0" algn="ctr">
              <a:buNone/>
            </a:pPr>
            <a:endParaRPr lang="nl-NL" b="1" dirty="0"/>
          </a:p>
          <a:p>
            <a:r>
              <a:rPr lang="nl-NL" dirty="0"/>
              <a:t>Wat toetst Cito dan wel? Is het afnemen van de Citotoets relevant genoeg om richting aan ons onderwijs te geven?</a:t>
            </a:r>
          </a:p>
          <a:p>
            <a:r>
              <a:rPr lang="nl-NL" dirty="0"/>
              <a:t>Als het oefenen van strategieën geen invloed heeft op de scores, moeten we dit dan blijven doen?</a:t>
            </a:r>
          </a:p>
          <a:p>
            <a:endParaRPr lang="nl-NL" dirty="0"/>
          </a:p>
          <a:p>
            <a:endParaRPr lang="nl-NL" sz="1300" dirty="0"/>
          </a:p>
          <a:p>
            <a:pPr marL="0" indent="0" algn="ctr">
              <a:buNone/>
            </a:pPr>
            <a:endParaRPr lang="nl-NL" dirty="0"/>
          </a:p>
        </p:txBody>
      </p:sp>
    </p:spTree>
    <p:extLst>
      <p:ext uri="{BB962C8B-B14F-4D97-AF65-F5344CB8AC3E}">
        <p14:creationId xmlns:p14="http://schemas.microsoft.com/office/powerpoint/2010/main" val="2101807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Wat zijn nu de kwesties?</a:t>
            </a:r>
          </a:p>
          <a:p>
            <a:pPr marL="0" indent="0">
              <a:buNone/>
            </a:pPr>
            <a:endParaRPr lang="nl-NL" dirty="0"/>
          </a:p>
          <a:p>
            <a:r>
              <a:rPr lang="nl-NL" dirty="0"/>
              <a:t>Moet deze vorm van toetsen een rol spelen in de keuze voor het vervolgonderwijs?</a:t>
            </a:r>
          </a:p>
          <a:p>
            <a:endParaRPr lang="nl-NL" dirty="0"/>
          </a:p>
          <a:p>
            <a:r>
              <a:rPr lang="nl-NL" dirty="0"/>
              <a:t>Hoe kunnen we de functionaliteit en de begrijpelijkheid van teksten laten aansluiten bij de behoefte noodzaak en kwaliteit van lezen.</a:t>
            </a:r>
          </a:p>
          <a:p>
            <a:pPr marL="0" indent="0">
              <a:buNone/>
            </a:pPr>
            <a:endParaRPr lang="nl-NL" dirty="0"/>
          </a:p>
          <a:p>
            <a:endParaRPr lang="nl-NL" sz="1300" dirty="0"/>
          </a:p>
          <a:p>
            <a:pPr marL="0" indent="0" algn="ctr">
              <a:buNone/>
            </a:pPr>
            <a:endParaRPr lang="nl-NL" dirty="0"/>
          </a:p>
        </p:txBody>
      </p:sp>
    </p:spTree>
    <p:extLst>
      <p:ext uri="{BB962C8B-B14F-4D97-AF65-F5344CB8AC3E}">
        <p14:creationId xmlns:p14="http://schemas.microsoft.com/office/powerpoint/2010/main" val="2933471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Wat was er mis volgens </a:t>
            </a:r>
            <a:r>
              <a:rPr lang="nl-NL" b="1" dirty="0" err="1"/>
              <a:t>Aarnoutse</a:t>
            </a:r>
            <a:r>
              <a:rPr lang="nl-NL" b="1" dirty="0"/>
              <a:t>?</a:t>
            </a:r>
          </a:p>
          <a:p>
            <a:pPr marL="0" indent="0" algn="ctr">
              <a:buNone/>
            </a:pPr>
            <a:endParaRPr lang="nl-NL" b="1" dirty="0"/>
          </a:p>
          <a:p>
            <a:r>
              <a:rPr lang="nl-NL" dirty="0"/>
              <a:t>De bedoeling van begrijpend lezen is verbanden kunnen leggen binnen de tekst. Hier wordt geen systematische aandacht aan besteed.</a:t>
            </a:r>
          </a:p>
          <a:p>
            <a:r>
              <a:rPr lang="nl-NL" dirty="0"/>
              <a:t>Er wordt te weinig gelezen (van 4 uur naar 2 uur per week).</a:t>
            </a:r>
          </a:p>
          <a:p>
            <a:r>
              <a:rPr lang="nl-NL" dirty="0"/>
              <a:t>Er is geen sprake van een leescultuur in ons land. </a:t>
            </a:r>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3625851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Wat was er mis volgens </a:t>
            </a:r>
            <a:r>
              <a:rPr lang="nl-NL" b="1" dirty="0" err="1"/>
              <a:t>Aarnoutse</a:t>
            </a:r>
            <a:r>
              <a:rPr lang="nl-NL" b="1" dirty="0"/>
              <a:t>?</a:t>
            </a:r>
          </a:p>
          <a:p>
            <a:pPr marL="0" indent="0" algn="ctr">
              <a:buNone/>
            </a:pPr>
            <a:endParaRPr lang="nl-NL" b="1" dirty="0"/>
          </a:p>
          <a:p>
            <a:r>
              <a:rPr lang="nl-NL" dirty="0"/>
              <a:t>De bedoeling van begrijpend lezen is verbanden kunnen leggen binnen de tekst. Hier wordt geen systematische aandacht aan besteed.</a:t>
            </a:r>
          </a:p>
          <a:p>
            <a:r>
              <a:rPr lang="nl-NL" dirty="0"/>
              <a:t>Er wordt te weinig gelezen (van 4 uur naar 2 uur per week).</a:t>
            </a:r>
          </a:p>
          <a:p>
            <a:r>
              <a:rPr lang="nl-NL" dirty="0"/>
              <a:t>Er is geen sprake van een leescultuur in ons land. </a:t>
            </a:r>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40325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DOORSTROOM PROGRAMMA PO – VO</a:t>
            </a:r>
          </a:p>
          <a:p>
            <a:pPr marL="0" indent="0" algn="ctr">
              <a:buNone/>
            </a:pPr>
            <a:endParaRPr lang="nl-NL" sz="1300" b="1" dirty="0"/>
          </a:p>
          <a:p>
            <a:r>
              <a:rPr lang="nl-NL" sz="2000" dirty="0"/>
              <a:t>Vergroten van het </a:t>
            </a:r>
            <a:r>
              <a:rPr lang="nl-NL" sz="2000" b="1" dirty="0"/>
              <a:t>leesplezier en de leesmotivatie</a:t>
            </a:r>
            <a:r>
              <a:rPr lang="nl-NL" sz="2000" dirty="0"/>
              <a:t>; </a:t>
            </a:r>
          </a:p>
          <a:p>
            <a:r>
              <a:rPr lang="nl-NL" sz="2000" dirty="0"/>
              <a:t>Vergroten van </a:t>
            </a:r>
            <a:r>
              <a:rPr lang="nl-NL" sz="2000" b="1" dirty="0"/>
              <a:t>kennis, inzicht en vaardigheden </a:t>
            </a:r>
            <a:r>
              <a:rPr lang="nl-NL" sz="2000" dirty="0"/>
              <a:t>rondom actuele pedagogische/didactische inzichten bij leerkrachten en docenten met een focus op </a:t>
            </a:r>
            <a:r>
              <a:rPr lang="nl-NL" sz="2000" b="1" dirty="0"/>
              <a:t>leerkrachten groep 8 en docenten brugklas VMBO</a:t>
            </a:r>
            <a:r>
              <a:rPr lang="nl-NL" sz="2000" dirty="0"/>
              <a:t>;</a:t>
            </a:r>
          </a:p>
          <a:p>
            <a:r>
              <a:rPr lang="nl-NL" sz="2000" dirty="0"/>
              <a:t>Vaststellen en beschrijven welke </a:t>
            </a:r>
            <a:r>
              <a:rPr lang="nl-NL" sz="2000" b="1" dirty="0"/>
              <a:t>skills en competenties </a:t>
            </a:r>
            <a:r>
              <a:rPr lang="nl-NL" sz="2000" dirty="0"/>
              <a:t>een </a:t>
            </a:r>
            <a:r>
              <a:rPr lang="nl-NL" sz="2000" b="1" dirty="0"/>
              <a:t>leerling</a:t>
            </a:r>
            <a:r>
              <a:rPr lang="nl-NL" sz="2000" dirty="0"/>
              <a:t> in staat stelt verder te groeien in leesvaardigheid;</a:t>
            </a:r>
          </a:p>
          <a:p>
            <a:r>
              <a:rPr lang="nl-NL" sz="2000" dirty="0"/>
              <a:t>Verstevigen van </a:t>
            </a:r>
            <a:r>
              <a:rPr lang="nl-NL" sz="2000" b="1" dirty="0"/>
              <a:t>educatief partnerschap </a:t>
            </a:r>
            <a:r>
              <a:rPr lang="nl-NL" sz="2000" dirty="0"/>
              <a:t>tussen ouders en de school in groep 8 en in de brugklas. </a:t>
            </a:r>
          </a:p>
          <a:p>
            <a:pPr marL="0" indent="0" algn="ctr">
              <a:buNone/>
            </a:pPr>
            <a:endParaRPr lang="nl-NL" dirty="0"/>
          </a:p>
        </p:txBody>
      </p:sp>
    </p:spTree>
    <p:extLst>
      <p:ext uri="{BB962C8B-B14F-4D97-AF65-F5344CB8AC3E}">
        <p14:creationId xmlns:p14="http://schemas.microsoft.com/office/powerpoint/2010/main" val="1578154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fontScale="92500" lnSpcReduction="10000"/>
          </a:bodyPr>
          <a:lstStyle/>
          <a:p>
            <a:pPr marL="0" indent="0" algn="ctr">
              <a:buNone/>
            </a:pPr>
            <a:r>
              <a:rPr lang="nl-NL" b="1" dirty="0"/>
              <a:t>Volkskrant jan 2016:</a:t>
            </a:r>
            <a:br>
              <a:rPr lang="nl-NL" b="1" dirty="0"/>
            </a:br>
            <a:r>
              <a:rPr lang="nl-NL" b="1" dirty="0"/>
              <a:t>Het vak Nederlands moet op de schop.</a:t>
            </a:r>
          </a:p>
          <a:p>
            <a:r>
              <a:rPr lang="nl-NL" dirty="0"/>
              <a:t>Groep taalkundigen publiceert manifest dat het helemaal anders moet.</a:t>
            </a:r>
          </a:p>
          <a:p>
            <a:r>
              <a:rPr lang="nl-NL" dirty="0"/>
              <a:t>Veel leerlingen zien Nederlands als het saaiste vak</a:t>
            </a:r>
          </a:p>
          <a:p>
            <a:r>
              <a:rPr lang="nl-NL" dirty="0"/>
              <a:t>De nadruk ligt op </a:t>
            </a:r>
            <a:r>
              <a:rPr lang="nl-NL" dirty="0" err="1"/>
              <a:t>tekstverklaren</a:t>
            </a:r>
            <a:r>
              <a:rPr lang="nl-NL" dirty="0"/>
              <a:t> (betoog, beschouwing of uiteenzetting)</a:t>
            </a:r>
          </a:p>
          <a:p>
            <a:r>
              <a:rPr lang="nl-NL" dirty="0"/>
              <a:t>Het staat te ver af van de beleving en werkelijkheid van scholieren</a:t>
            </a:r>
          </a:p>
          <a:p>
            <a:r>
              <a:rPr lang="nl-NL" dirty="0"/>
              <a:t>In plaats van gortdroge teksten moet de                 nadruk op zelf kunnen schrijven.</a:t>
            </a:r>
          </a:p>
          <a:p>
            <a:pPr marL="0" indent="0">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148326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Volkskrant jan 2016:</a:t>
            </a:r>
            <a:br>
              <a:rPr lang="nl-NL" b="1" dirty="0"/>
            </a:br>
            <a:r>
              <a:rPr lang="nl-NL" b="1" dirty="0"/>
              <a:t>Het vak Nederlands moet op de schop.</a:t>
            </a:r>
          </a:p>
          <a:p>
            <a:r>
              <a:rPr lang="nl-NL" dirty="0"/>
              <a:t>Ook Havisten hebben moeite met zinsconstructies en spelling is beroerd.</a:t>
            </a:r>
          </a:p>
          <a:p>
            <a:r>
              <a:rPr lang="nl-NL" dirty="0"/>
              <a:t>Te veel nadruk op abstracte zaken en te weinig aandacht voor de inhoud van teksten.</a:t>
            </a:r>
          </a:p>
          <a:p>
            <a:r>
              <a:rPr lang="nl-NL" dirty="0"/>
              <a:t>“ Niets is zo saai dan een tekst verplicht te moeten lezen en er vragen over te moeten beantwoorden.” </a:t>
            </a:r>
          </a:p>
          <a:p>
            <a:endParaRPr lang="nl-NL"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2935702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fontScale="92500" lnSpcReduction="10000"/>
          </a:bodyPr>
          <a:lstStyle/>
          <a:p>
            <a:pPr marL="0" indent="0" algn="ctr">
              <a:buNone/>
            </a:pPr>
            <a:r>
              <a:rPr lang="nl-NL" b="1" dirty="0"/>
              <a:t>Cor </a:t>
            </a:r>
            <a:r>
              <a:rPr lang="nl-NL" b="1" dirty="0" err="1"/>
              <a:t>Aarnoutse</a:t>
            </a:r>
            <a:r>
              <a:rPr lang="nl-NL" b="1" dirty="0"/>
              <a:t> in </a:t>
            </a:r>
            <a:r>
              <a:rPr lang="nl-NL" b="1" dirty="0" err="1"/>
              <a:t>Didactief</a:t>
            </a:r>
            <a:r>
              <a:rPr lang="nl-NL" b="1" dirty="0"/>
              <a:t> feb.2017:</a:t>
            </a:r>
          </a:p>
          <a:p>
            <a:r>
              <a:rPr lang="nl-NL" dirty="0"/>
              <a:t>Begrijpend lezen is een groot probleem voor  leraren op de basisschool.</a:t>
            </a:r>
          </a:p>
          <a:p>
            <a:r>
              <a:rPr lang="nl-NL" dirty="0"/>
              <a:t>Ze doen hun best volgens de methode en toch zien ze weinig groei.</a:t>
            </a:r>
          </a:p>
          <a:p>
            <a:r>
              <a:rPr lang="nl-NL" dirty="0"/>
              <a:t>Dit ligt voor een deel aan de toetsen maar dat zal anders worden als de toetsen worden afgestemd op de referentieniveaus.</a:t>
            </a:r>
          </a:p>
          <a:p>
            <a:r>
              <a:rPr lang="nl-NL" dirty="0"/>
              <a:t>Het komt ook omdat we niet goed weten welke manier van lesgeven het beste is…er zijn veel verschillende manieren in omloop.</a:t>
            </a:r>
          </a:p>
          <a:p>
            <a:pPr marL="0" indent="0" algn="ctr">
              <a:buNone/>
            </a:pPr>
            <a:endParaRPr lang="nl-NL" dirty="0"/>
          </a:p>
        </p:txBody>
      </p:sp>
    </p:spTree>
    <p:extLst>
      <p:ext uri="{BB962C8B-B14F-4D97-AF65-F5344CB8AC3E}">
        <p14:creationId xmlns:p14="http://schemas.microsoft.com/office/powerpoint/2010/main" val="430030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fontScale="92500" lnSpcReduction="10000"/>
          </a:bodyPr>
          <a:lstStyle/>
          <a:p>
            <a:pPr marL="0" indent="0" algn="ctr">
              <a:buNone/>
            </a:pPr>
            <a:r>
              <a:rPr lang="nl-NL" b="1" dirty="0"/>
              <a:t>NU KOMT HET</a:t>
            </a:r>
          </a:p>
          <a:p>
            <a:r>
              <a:rPr lang="nl-NL" dirty="0"/>
              <a:t>“ Het moet niet zoals ik zelf les heb gehad…een tekst lezen en er vragen over beantwoorden die goed of fout waren. Dit was een ramp voor zwakke leerlingen…..”</a:t>
            </a:r>
          </a:p>
          <a:p>
            <a:r>
              <a:rPr lang="nl-NL" dirty="0"/>
              <a:t>“ Het werd wel anders toen het onderwijs in strategieën werd geïntroduceerd…waarbij leerlingen een procedure kunnen inzetten om een tekst te begrijpen zoals voorspellen, vragen stellen aan de tekst </a:t>
            </a:r>
            <a:r>
              <a:rPr lang="nl-NL" dirty="0" err="1"/>
              <a:t>etc</a:t>
            </a:r>
            <a:r>
              <a:rPr lang="nl-NL" dirty="0"/>
              <a:t>….” </a:t>
            </a:r>
          </a:p>
          <a:p>
            <a:r>
              <a:rPr lang="nl-NL" dirty="0"/>
              <a:t>“Bij een goede leesles kan de leerkracht modellen en laten zien hoe hij zelf de strategieën inzet.” </a:t>
            </a:r>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28300112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Cor </a:t>
            </a:r>
            <a:r>
              <a:rPr lang="nl-NL" b="1" dirty="0" err="1"/>
              <a:t>Aarnoutse</a:t>
            </a:r>
            <a:r>
              <a:rPr lang="nl-NL" b="1" dirty="0"/>
              <a:t> van samen:</a:t>
            </a:r>
          </a:p>
          <a:p>
            <a:r>
              <a:rPr lang="nl-NL" dirty="0"/>
              <a:t>Nauwkeurig lezen en herlezen</a:t>
            </a:r>
          </a:p>
          <a:p>
            <a:r>
              <a:rPr lang="nl-NL" dirty="0"/>
              <a:t>Leren en toepassen van een klein aantal strategieën</a:t>
            </a:r>
          </a:p>
          <a:p>
            <a:r>
              <a:rPr lang="nl-NL" dirty="0"/>
              <a:t>Interactie en discussie tussen leerkracht en leerlingen onderling</a:t>
            </a:r>
          </a:p>
          <a:p>
            <a:r>
              <a:rPr lang="nl-NL" dirty="0"/>
              <a:t>Activeren van de kennis van de leerlingen</a:t>
            </a:r>
          </a:p>
          <a:p>
            <a:r>
              <a:rPr lang="nl-NL" dirty="0"/>
              <a:t>Integreren van de nieuwe informatie met die kennis.</a:t>
            </a:r>
          </a:p>
          <a:p>
            <a:pPr marL="0" indent="0" algn="ctr">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3087245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a:xfrm>
            <a:off x="628650" y="1825625"/>
            <a:ext cx="8515350" cy="4351338"/>
          </a:xfrm>
        </p:spPr>
        <p:txBody>
          <a:bodyPr>
            <a:normAutofit lnSpcReduction="10000"/>
          </a:bodyPr>
          <a:lstStyle/>
          <a:p>
            <a:pPr marL="0" indent="0">
              <a:buNone/>
            </a:pPr>
            <a:r>
              <a:rPr lang="nl-NL" b="1" dirty="0"/>
              <a:t>Hij pleit dus eigenlijk om interactieve tekstbehandeling maar:</a:t>
            </a:r>
          </a:p>
          <a:p>
            <a:r>
              <a:rPr lang="nl-NL" dirty="0"/>
              <a:t>Blijft strategieën benoemen,</a:t>
            </a:r>
          </a:p>
          <a:p>
            <a:r>
              <a:rPr lang="nl-NL" dirty="0"/>
              <a:t>Zegt niets over leeservaring </a:t>
            </a:r>
          </a:p>
          <a:p>
            <a:r>
              <a:rPr lang="nl-NL" dirty="0"/>
              <a:t>Zegt niets over functionaliteit van teksten</a:t>
            </a:r>
          </a:p>
          <a:p>
            <a:r>
              <a:rPr lang="nl-NL" dirty="0"/>
              <a:t>Zegt niets over de </a:t>
            </a:r>
            <a:r>
              <a:rPr lang="nl-NL" dirty="0" err="1"/>
              <a:t>need</a:t>
            </a:r>
            <a:r>
              <a:rPr lang="nl-NL" dirty="0"/>
              <a:t> to </a:t>
            </a:r>
            <a:r>
              <a:rPr lang="nl-NL" dirty="0" err="1"/>
              <a:t>read</a:t>
            </a:r>
            <a:endParaRPr lang="nl-NL" dirty="0"/>
          </a:p>
          <a:p>
            <a:r>
              <a:rPr lang="nl-NL" dirty="0"/>
              <a:t>Zegt niets over het afschaffen van toetsen</a:t>
            </a:r>
          </a:p>
          <a:p>
            <a:r>
              <a:rPr lang="nl-NL" dirty="0"/>
              <a:t>Zegt niets over het manifest uit 2016</a:t>
            </a:r>
          </a:p>
          <a:p>
            <a:r>
              <a:rPr lang="nl-NL" dirty="0"/>
              <a:t>Zegt niets over de rol van taalbeschouwing</a:t>
            </a:r>
          </a:p>
          <a:p>
            <a:pPr marL="0" indent="0">
              <a:buNone/>
            </a:pPr>
            <a:endParaRPr lang="nl-NL" b="1" dirty="0"/>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517612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a:t>
            </a:r>
          </a:p>
          <a:p>
            <a:pPr marL="0" indent="0" algn="ctr">
              <a:buNone/>
            </a:pPr>
            <a:endParaRPr lang="nl-NL" sz="1300" b="1" dirty="0"/>
          </a:p>
          <a:p>
            <a:pPr marL="0" indent="0" algn="ctr">
              <a:buNone/>
            </a:pPr>
            <a:endParaRPr lang="nl-NL" dirty="0"/>
          </a:p>
        </p:txBody>
      </p:sp>
      <p:pic>
        <p:nvPicPr>
          <p:cNvPr id="3" name="Afbeelding 2">
            <a:extLst>
              <a:ext uri="{FF2B5EF4-FFF2-40B4-BE49-F238E27FC236}">
                <a16:creationId xmlns:a16="http://schemas.microsoft.com/office/drawing/2014/main" id="{85B44F3B-2055-4E3F-BB0F-3F777EB19D37}"/>
              </a:ext>
            </a:extLst>
          </p:cNvPr>
          <p:cNvPicPr>
            <a:picLocks noChangeAspect="1"/>
          </p:cNvPicPr>
          <p:nvPr/>
        </p:nvPicPr>
        <p:blipFill>
          <a:blip r:embed="rId3"/>
          <a:stretch>
            <a:fillRect/>
          </a:stretch>
        </p:blipFill>
        <p:spPr>
          <a:xfrm>
            <a:off x="2099857" y="1661007"/>
            <a:ext cx="4944285" cy="3535986"/>
          </a:xfrm>
          <a:prstGeom prst="rect">
            <a:avLst/>
          </a:prstGeom>
        </p:spPr>
      </p:pic>
    </p:spTree>
    <p:extLst>
      <p:ext uri="{BB962C8B-B14F-4D97-AF65-F5344CB8AC3E}">
        <p14:creationId xmlns:p14="http://schemas.microsoft.com/office/powerpoint/2010/main" val="4226561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fontScale="92500" lnSpcReduction="20000"/>
          </a:bodyPr>
          <a:lstStyle/>
          <a:p>
            <a:pPr marL="0" indent="0" algn="ctr">
              <a:buNone/>
            </a:pPr>
            <a:endParaRPr lang="nl-NL" b="1" dirty="0"/>
          </a:p>
          <a:p>
            <a:pPr marL="0" indent="0" algn="ctr">
              <a:buNone/>
            </a:pPr>
            <a:r>
              <a:rPr lang="nl-NL" b="1" dirty="0"/>
              <a:t>UITWISSELINGEN VAN ERVARINGEN </a:t>
            </a:r>
          </a:p>
          <a:p>
            <a:pPr marL="0" indent="0" algn="ctr">
              <a:buNone/>
            </a:pPr>
            <a:endParaRPr lang="nl-NL" b="1" dirty="0"/>
          </a:p>
          <a:p>
            <a:pPr marL="0" indent="0" algn="ctr">
              <a:buNone/>
            </a:pPr>
            <a:r>
              <a:rPr lang="nl-NL" b="1" dirty="0"/>
              <a:t>GOOD PRACTICES</a:t>
            </a:r>
          </a:p>
          <a:p>
            <a:pPr marL="0" indent="0" algn="ctr">
              <a:buNone/>
            </a:pPr>
            <a:endParaRPr lang="nl-NL" b="1" dirty="0"/>
          </a:p>
          <a:p>
            <a:pPr marL="0" indent="0" algn="ctr">
              <a:buNone/>
            </a:pPr>
            <a:r>
              <a:rPr lang="nl-NL" b="1"/>
              <a:t>LEESPLEZIER / LEESMOTIVATIE</a:t>
            </a:r>
            <a:endParaRPr lang="nl-NL" b="1" dirty="0"/>
          </a:p>
          <a:p>
            <a:pPr marL="0" indent="0" algn="ctr">
              <a:buNone/>
            </a:pPr>
            <a:endParaRPr lang="nl-NL" b="1" dirty="0"/>
          </a:p>
          <a:p>
            <a:pPr marL="0" indent="0" algn="ctr">
              <a:buNone/>
            </a:pPr>
            <a:r>
              <a:rPr lang="nl-NL" dirty="0"/>
              <a:t>VIERTALLEN</a:t>
            </a:r>
          </a:p>
          <a:p>
            <a:pPr marL="0" indent="0" algn="ctr">
              <a:buNone/>
            </a:pPr>
            <a:r>
              <a:rPr lang="nl-NL" dirty="0"/>
              <a:t>FLAP</a:t>
            </a:r>
          </a:p>
          <a:p>
            <a:pPr marL="0" indent="0" algn="ctr">
              <a:buNone/>
            </a:pPr>
            <a:r>
              <a:rPr lang="nl-NL" dirty="0"/>
              <a:t>WERK WEL/WERKT NIET (NAAM)</a:t>
            </a:r>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19019364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endParaRPr lang="nl-NL" b="1" dirty="0"/>
          </a:p>
          <a:p>
            <a:pPr marL="0" indent="0" algn="ctr">
              <a:buNone/>
            </a:pPr>
            <a:r>
              <a:rPr lang="nl-NL" b="1" dirty="0"/>
              <a:t>PRESENTATIE VAN </a:t>
            </a:r>
          </a:p>
          <a:p>
            <a:pPr marL="0" indent="0" algn="ctr">
              <a:buNone/>
            </a:pPr>
            <a:endParaRPr lang="nl-NL" b="1" dirty="0"/>
          </a:p>
          <a:p>
            <a:pPr marL="0" indent="0" algn="ctr">
              <a:buNone/>
            </a:pPr>
            <a:r>
              <a:rPr lang="nl-NL" b="1" dirty="0"/>
              <a:t>GOOD PRACTICES </a:t>
            </a:r>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29754327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HOE VERDER?</a:t>
            </a:r>
          </a:p>
          <a:p>
            <a:pPr marL="0" indent="0" algn="ctr">
              <a:buNone/>
            </a:pPr>
            <a:endParaRPr lang="nl-NL" sz="1300" b="1" dirty="0"/>
          </a:p>
          <a:p>
            <a:pPr marL="0" indent="0" algn="ctr">
              <a:buNone/>
            </a:pPr>
            <a:endParaRPr lang="nl-NL" dirty="0"/>
          </a:p>
        </p:txBody>
      </p:sp>
      <p:pic>
        <p:nvPicPr>
          <p:cNvPr id="17" name="Afbeelding 16">
            <a:extLst>
              <a:ext uri="{FF2B5EF4-FFF2-40B4-BE49-F238E27FC236}">
                <a16:creationId xmlns:a16="http://schemas.microsoft.com/office/drawing/2014/main" id="{D7E81773-D671-418F-B190-E4904358B7D6}"/>
              </a:ext>
            </a:extLst>
          </p:cNvPr>
          <p:cNvPicPr>
            <a:picLocks noChangeAspect="1"/>
          </p:cNvPicPr>
          <p:nvPr/>
        </p:nvPicPr>
        <p:blipFill>
          <a:blip r:embed="rId3"/>
          <a:stretch>
            <a:fillRect/>
          </a:stretch>
        </p:blipFill>
        <p:spPr>
          <a:xfrm>
            <a:off x="1341782" y="2006756"/>
            <a:ext cx="6748669" cy="3082079"/>
          </a:xfrm>
          <a:prstGeom prst="rect">
            <a:avLst/>
          </a:prstGeom>
        </p:spPr>
      </p:pic>
    </p:spTree>
    <p:extLst>
      <p:ext uri="{BB962C8B-B14F-4D97-AF65-F5344CB8AC3E}">
        <p14:creationId xmlns:p14="http://schemas.microsoft.com/office/powerpoint/2010/main" val="19513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DOORSTROOM PROGRAMMA PO – VO</a:t>
            </a:r>
          </a:p>
          <a:p>
            <a:pPr marL="0" indent="0" algn="ctr">
              <a:buNone/>
            </a:pPr>
            <a:endParaRPr lang="nl-NL" sz="1300" b="1" dirty="0"/>
          </a:p>
          <a:p>
            <a:pPr marL="0" indent="0" algn="ctr">
              <a:buNone/>
            </a:pPr>
            <a:r>
              <a:rPr lang="nl-NL" dirty="0"/>
              <a:t>PIJLERS</a:t>
            </a:r>
            <a:endParaRPr lang="nl-NL" sz="2400" dirty="0"/>
          </a:p>
          <a:p>
            <a:r>
              <a:rPr lang="nl-NL" sz="2400" dirty="0"/>
              <a:t>Scholing van leerkrachten en docenten (warme overdracht pedagogisch/didactisch handelen leerkracht/docent)</a:t>
            </a:r>
          </a:p>
          <a:p>
            <a:r>
              <a:rPr lang="nl-NL" sz="2400" dirty="0"/>
              <a:t>Doorgaande leerlijn po-vo door kenniskringen </a:t>
            </a:r>
          </a:p>
          <a:p>
            <a:r>
              <a:rPr lang="nl-NL" sz="2400" dirty="0" err="1"/>
              <a:t>Toolbox</a:t>
            </a:r>
            <a:r>
              <a:rPr lang="nl-NL" sz="2400" dirty="0"/>
              <a:t> met inspirerende activiteiten</a:t>
            </a:r>
          </a:p>
          <a:p>
            <a:r>
              <a:rPr lang="nl-NL" sz="2400" dirty="0"/>
              <a:t>Educatief partnerschap tussen ouders en school</a:t>
            </a:r>
          </a:p>
          <a:p>
            <a:pPr marL="0" indent="0" algn="ctr">
              <a:buNone/>
            </a:pPr>
            <a:endParaRPr lang="nl-NL" dirty="0"/>
          </a:p>
        </p:txBody>
      </p:sp>
    </p:spTree>
    <p:extLst>
      <p:ext uri="{BB962C8B-B14F-4D97-AF65-F5344CB8AC3E}">
        <p14:creationId xmlns:p14="http://schemas.microsoft.com/office/powerpoint/2010/main" val="1139120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DATA</a:t>
            </a:r>
          </a:p>
          <a:p>
            <a:pPr marL="0" indent="0" algn="ctr">
              <a:buNone/>
            </a:pPr>
            <a:r>
              <a:rPr lang="nl-NL" b="1" dirty="0"/>
              <a:t>BIJEENKOMST 2 </a:t>
            </a:r>
          </a:p>
          <a:p>
            <a:pPr marL="0" indent="0" algn="ctr">
              <a:buNone/>
            </a:pPr>
            <a:r>
              <a:rPr lang="nl-NL" dirty="0"/>
              <a:t>“TOOLBOX”</a:t>
            </a:r>
          </a:p>
          <a:p>
            <a:pPr marL="0" indent="0" algn="ctr">
              <a:buNone/>
            </a:pPr>
            <a:r>
              <a:rPr lang="nl-NL" dirty="0"/>
              <a:t>4 – 6 – 11 FEBRUARI </a:t>
            </a:r>
            <a:endParaRPr lang="nl-NL" b="1" dirty="0"/>
          </a:p>
          <a:p>
            <a:pPr marL="0" indent="0" algn="ctr">
              <a:buNone/>
            </a:pPr>
            <a:r>
              <a:rPr lang="nl-NL" b="1" dirty="0"/>
              <a:t>BIJEENKOMST 3 </a:t>
            </a:r>
          </a:p>
          <a:p>
            <a:pPr marL="0" indent="0" algn="ctr">
              <a:buNone/>
            </a:pPr>
            <a:r>
              <a:rPr lang="nl-NL" dirty="0"/>
              <a:t>WERKEN MET TOOLBOX</a:t>
            </a:r>
          </a:p>
          <a:p>
            <a:pPr marL="0" indent="0" algn="ctr">
              <a:buNone/>
            </a:pPr>
            <a:r>
              <a:rPr lang="nl-NL" dirty="0"/>
              <a:t>4 – 10 – 11 APRIL </a:t>
            </a:r>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12660327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8F5B2A9-121B-4193-98B5-843C5F325E1E}"/>
              </a:ext>
            </a:extLst>
          </p:cNvPr>
          <p:cNvSpPr txBox="1"/>
          <p:nvPr/>
        </p:nvSpPr>
        <p:spPr>
          <a:xfrm>
            <a:off x="2264734" y="1807535"/>
            <a:ext cx="4933507" cy="1315745"/>
          </a:xfrm>
          <a:prstGeom prst="rect">
            <a:avLst/>
          </a:prstGeom>
          <a:noFill/>
        </p:spPr>
        <p:txBody>
          <a:bodyPr wrap="square" rtlCol="0">
            <a:spAutoFit/>
          </a:bodyPr>
          <a:lstStyle/>
          <a:p>
            <a:endParaRPr lang="nl-NL" dirty="0"/>
          </a:p>
          <a:p>
            <a:pPr algn="ctr"/>
            <a:r>
              <a:rPr lang="nl-NL" sz="6600" dirty="0">
                <a:solidFill>
                  <a:schemeClr val="bg1"/>
                </a:solidFill>
              </a:rPr>
              <a:t>BEDANKT!</a:t>
            </a:r>
          </a:p>
        </p:txBody>
      </p:sp>
    </p:spTree>
    <p:extLst>
      <p:ext uri="{BB962C8B-B14F-4D97-AF65-F5344CB8AC3E}">
        <p14:creationId xmlns:p14="http://schemas.microsoft.com/office/powerpoint/2010/main" val="371287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DOORSTROOM PROGRAMMA PO – VO</a:t>
            </a:r>
          </a:p>
          <a:p>
            <a:pPr marL="0" indent="0" algn="ctr">
              <a:buNone/>
            </a:pPr>
            <a:endParaRPr lang="nl-NL" sz="1300" b="1" dirty="0"/>
          </a:p>
          <a:p>
            <a:pPr marL="0" indent="0" algn="ctr">
              <a:buNone/>
            </a:pPr>
            <a:r>
              <a:rPr lang="nl-NL" dirty="0"/>
              <a:t>WEETJES </a:t>
            </a:r>
          </a:p>
          <a:p>
            <a:r>
              <a:rPr lang="nl-NL" dirty="0"/>
              <a:t>5 schoolbesturen</a:t>
            </a:r>
          </a:p>
          <a:p>
            <a:r>
              <a:rPr lang="nl-NL" dirty="0"/>
              <a:t>Duur eind groep 8 en begin brugklas</a:t>
            </a:r>
          </a:p>
          <a:p>
            <a:r>
              <a:rPr lang="nl-NL" dirty="0"/>
              <a:t>124 leerlingen minimaal!</a:t>
            </a:r>
          </a:p>
        </p:txBody>
      </p:sp>
    </p:spTree>
    <p:extLst>
      <p:ext uri="{BB962C8B-B14F-4D97-AF65-F5344CB8AC3E}">
        <p14:creationId xmlns:p14="http://schemas.microsoft.com/office/powerpoint/2010/main" val="359648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85CE-9898-4DDD-A815-3825D02954C5}"/>
              </a:ext>
            </a:extLst>
          </p:cNvPr>
          <p:cNvSpPr>
            <a:spLocks noGrp="1"/>
          </p:cNvSpPr>
          <p:nvPr>
            <p:ph type="title"/>
          </p:nvPr>
        </p:nvSpPr>
        <p:spPr/>
        <p:txBody>
          <a:bodyPr>
            <a:normAutofit/>
          </a:bodyPr>
          <a:lstStyle/>
          <a:p>
            <a:pPr algn="ctr"/>
            <a:r>
              <a:rPr lang="nl-NL" sz="3600" b="1" dirty="0">
                <a:solidFill>
                  <a:schemeClr val="accent6">
                    <a:lumMod val="75000"/>
                  </a:schemeClr>
                </a:solidFill>
              </a:rPr>
              <a:t>STARTBIJEENKOMST LEUK, LEREN LEZEN!</a:t>
            </a:r>
          </a:p>
        </p:txBody>
      </p:sp>
      <p:sp>
        <p:nvSpPr>
          <p:cNvPr id="6" name="Tijdelijke aanduiding voor inhoud 5">
            <a:extLst>
              <a:ext uri="{FF2B5EF4-FFF2-40B4-BE49-F238E27FC236}">
                <a16:creationId xmlns:a16="http://schemas.microsoft.com/office/drawing/2014/main" id="{FB5A9D62-83CB-4C2A-9686-551A9CF2C1F0}"/>
              </a:ext>
            </a:extLst>
          </p:cNvPr>
          <p:cNvSpPr>
            <a:spLocks noGrp="1"/>
          </p:cNvSpPr>
          <p:nvPr>
            <p:ph idx="1"/>
          </p:nvPr>
        </p:nvSpPr>
        <p:spPr/>
        <p:txBody>
          <a:bodyPr>
            <a:normAutofit/>
          </a:bodyPr>
          <a:lstStyle/>
          <a:p>
            <a:pPr marL="0" indent="0" algn="ctr">
              <a:buNone/>
            </a:pPr>
            <a:r>
              <a:rPr lang="nl-NL" b="1" dirty="0"/>
              <a:t>DOORSTROOM PROGRAMMA PO – VO</a:t>
            </a:r>
          </a:p>
          <a:p>
            <a:pPr marL="0" indent="0" algn="ctr">
              <a:buNone/>
            </a:pPr>
            <a:r>
              <a:rPr lang="nl-NL" b="1" dirty="0"/>
              <a:t>VERSUS </a:t>
            </a:r>
          </a:p>
          <a:p>
            <a:pPr marL="0" indent="0" algn="ctr">
              <a:buNone/>
            </a:pPr>
            <a:r>
              <a:rPr lang="nl-NL" b="1" dirty="0"/>
              <a:t>AMBITIE SCHOOLBESTUREN</a:t>
            </a:r>
          </a:p>
          <a:p>
            <a:pPr marL="0" indent="0" algn="ctr">
              <a:buNone/>
            </a:pPr>
            <a:endParaRPr lang="nl-NL" b="1" dirty="0"/>
          </a:p>
          <a:p>
            <a:pPr marL="0" indent="0" algn="ctr">
              <a:buNone/>
            </a:pPr>
            <a:r>
              <a:rPr lang="nl-NL" sz="4800" b="1" dirty="0">
                <a:solidFill>
                  <a:schemeClr val="accent6">
                    <a:lumMod val="75000"/>
                  </a:schemeClr>
                </a:solidFill>
              </a:rPr>
              <a:t>SCHOOLBREED </a:t>
            </a:r>
          </a:p>
          <a:p>
            <a:pPr marL="0" indent="0" algn="ctr">
              <a:buNone/>
            </a:pPr>
            <a:r>
              <a:rPr lang="nl-NL" sz="4800" b="1" dirty="0">
                <a:solidFill>
                  <a:schemeClr val="accent6">
                    <a:lumMod val="75000"/>
                  </a:schemeClr>
                </a:solidFill>
              </a:rPr>
              <a:t>LEUK, LEREN LEZEN! </a:t>
            </a:r>
          </a:p>
          <a:p>
            <a:pPr marL="0" indent="0" algn="ctr">
              <a:buNone/>
            </a:pPr>
            <a:endParaRPr lang="nl-NL" sz="1300" b="1" dirty="0"/>
          </a:p>
          <a:p>
            <a:pPr marL="0" indent="0" algn="ctr">
              <a:buNone/>
            </a:pPr>
            <a:endParaRPr lang="nl-NL" dirty="0"/>
          </a:p>
        </p:txBody>
      </p:sp>
    </p:spTree>
    <p:extLst>
      <p:ext uri="{BB962C8B-B14F-4D97-AF65-F5344CB8AC3E}">
        <p14:creationId xmlns:p14="http://schemas.microsoft.com/office/powerpoint/2010/main" val="1381320591"/>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435</TotalTime>
  <Words>2915</Words>
  <Application>Microsoft Office PowerPoint</Application>
  <PresentationFormat>Diavoorstelling (4:3)</PresentationFormat>
  <Paragraphs>483</Paragraphs>
  <Slides>71</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71</vt:i4>
      </vt:variant>
    </vt:vector>
  </HeadingPairs>
  <TitlesOfParts>
    <vt:vector size="75" baseType="lpstr">
      <vt:lpstr>Arial</vt:lpstr>
      <vt:lpstr>Calibri</vt:lpstr>
      <vt:lpstr>Calibri Light</vt:lpstr>
      <vt:lpstr>Kantoorthema</vt:lpstr>
      <vt:lpstr>WELKOM</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Terug naar de geschiedenis…</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STARTBIJEENKOMST LEUK, LEREN LEZEN!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Hein van den Bemt</cp:lastModifiedBy>
  <cp:revision>28</cp:revision>
  <cp:lastPrinted>2018-11-27T07:58:34Z</cp:lastPrinted>
  <dcterms:created xsi:type="dcterms:W3CDTF">2018-11-16T14:03:59Z</dcterms:created>
  <dcterms:modified xsi:type="dcterms:W3CDTF">2018-11-28T08:24:33Z</dcterms:modified>
</cp:coreProperties>
</file>